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137ACB3-3D7A-485F-B481-2ADD79394ECB}">
  <a:tblStyle styleId="{1137ACB3-3D7A-485F-B481-2ADD79394ECB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531" name="Shape 53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27" name="Shape 62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703" name="Shape 70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Shape 84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922" name="Shape 92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973" name="Shape 97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031" name="Shape 103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124" name="Shape 112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8" name="Shape 124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249" name="Shape 124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5" name="Shape 127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276" name="Shape 127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0" name="Shape 13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7" name="Shape 131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3" name="Shape 132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진행 중 상태의 경우 팝업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0" Type="http://schemas.openxmlformats.org/officeDocument/2006/relationships/image" Target="../media/image17.png"/><Relationship Id="rId9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10.png"/><Relationship Id="rId7" Type="http://schemas.openxmlformats.org/officeDocument/2006/relationships/image" Target="../media/image09.png"/><Relationship Id="rId8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10.png"/><Relationship Id="rId13" Type="http://schemas.openxmlformats.org/officeDocument/2006/relationships/image" Target="../media/image01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06.png"/><Relationship Id="rId5" Type="http://schemas.openxmlformats.org/officeDocument/2006/relationships/image" Target="../media/image09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01.png"/><Relationship Id="rId10" Type="http://schemas.openxmlformats.org/officeDocument/2006/relationships/image" Target="../media/image21.png"/><Relationship Id="rId13" Type="http://schemas.openxmlformats.org/officeDocument/2006/relationships/image" Target="../media/image1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09.png"/><Relationship Id="rId9" Type="http://schemas.openxmlformats.org/officeDocument/2006/relationships/image" Target="../media/image05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06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01.png"/><Relationship Id="rId10" Type="http://schemas.openxmlformats.org/officeDocument/2006/relationships/image" Target="../media/image21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09.png"/><Relationship Id="rId9" Type="http://schemas.openxmlformats.org/officeDocument/2006/relationships/image" Target="../media/image05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06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01.png"/><Relationship Id="rId10" Type="http://schemas.openxmlformats.org/officeDocument/2006/relationships/image" Target="../media/image21.png"/><Relationship Id="rId13" Type="http://schemas.openxmlformats.org/officeDocument/2006/relationships/image" Target="../media/image13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09.png"/><Relationship Id="rId9" Type="http://schemas.openxmlformats.org/officeDocument/2006/relationships/image" Target="../media/image05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06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01.png"/><Relationship Id="rId5" Type="http://schemas.openxmlformats.org/officeDocument/2006/relationships/image" Target="../media/image12.png"/><Relationship Id="rId6" Type="http://schemas.openxmlformats.org/officeDocument/2006/relationships/image" Target="../media/image06.png"/><Relationship Id="rId7" Type="http://schemas.openxmlformats.org/officeDocument/2006/relationships/image" Target="../media/image10.png"/><Relationship Id="rId8" Type="http://schemas.openxmlformats.org/officeDocument/2006/relationships/image" Target="../media/image09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06.png"/><Relationship Id="rId7" Type="http://schemas.openxmlformats.org/officeDocument/2006/relationships/image" Target="../media/image10.png"/><Relationship Id="rId8" Type="http://schemas.openxmlformats.org/officeDocument/2006/relationships/image" Target="../media/image09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01.png"/><Relationship Id="rId5" Type="http://schemas.openxmlformats.org/officeDocument/2006/relationships/image" Target="../media/image12.png"/><Relationship Id="rId6" Type="http://schemas.openxmlformats.org/officeDocument/2006/relationships/image" Target="../media/image06.png"/><Relationship Id="rId7" Type="http://schemas.openxmlformats.org/officeDocument/2006/relationships/image" Target="../media/image10.png"/><Relationship Id="rId8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18.png"/><Relationship Id="rId13" Type="http://schemas.openxmlformats.org/officeDocument/2006/relationships/image" Target="../media/image29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01.png"/><Relationship Id="rId9" Type="http://schemas.openxmlformats.org/officeDocument/2006/relationships/image" Target="../media/image33.png"/><Relationship Id="rId15" Type="http://schemas.openxmlformats.org/officeDocument/2006/relationships/image" Target="../media/image31.png"/><Relationship Id="rId1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29.png"/><Relationship Id="rId13" Type="http://schemas.openxmlformats.org/officeDocument/2006/relationships/image" Target="../media/image3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01.png"/><Relationship Id="rId9" Type="http://schemas.openxmlformats.org/officeDocument/2006/relationships/image" Target="../media/image32.png"/><Relationship Id="rId15" Type="http://schemas.openxmlformats.org/officeDocument/2006/relationships/image" Target="../media/image34.png"/><Relationship Id="rId14" Type="http://schemas.openxmlformats.org/officeDocument/2006/relationships/image" Target="../media/image35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5" Type="http://schemas.openxmlformats.org/officeDocument/2006/relationships/image" Target="../media/image24.png"/><Relationship Id="rId19" Type="http://schemas.openxmlformats.org/officeDocument/2006/relationships/image" Target="../media/image36.png"/><Relationship Id="rId6" Type="http://schemas.openxmlformats.org/officeDocument/2006/relationships/image" Target="../media/image28.png"/><Relationship Id="rId18" Type="http://schemas.openxmlformats.org/officeDocument/2006/relationships/image" Target="../media/image39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11" Type="http://schemas.openxmlformats.org/officeDocument/2006/relationships/image" Target="../media/image40.png"/><Relationship Id="rId22" Type="http://schemas.openxmlformats.org/officeDocument/2006/relationships/image" Target="../media/image31.png"/><Relationship Id="rId10" Type="http://schemas.openxmlformats.org/officeDocument/2006/relationships/image" Target="../media/image29.png"/><Relationship Id="rId21" Type="http://schemas.openxmlformats.org/officeDocument/2006/relationships/image" Target="../media/image30.png"/><Relationship Id="rId13" Type="http://schemas.openxmlformats.org/officeDocument/2006/relationships/image" Target="../media/image33.png"/><Relationship Id="rId12" Type="http://schemas.openxmlformats.org/officeDocument/2006/relationships/image" Target="../media/image18.png"/><Relationship Id="rId23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01.png"/><Relationship Id="rId9" Type="http://schemas.openxmlformats.org/officeDocument/2006/relationships/image" Target="../media/image32.png"/><Relationship Id="rId15" Type="http://schemas.openxmlformats.org/officeDocument/2006/relationships/image" Target="../media/image34.png"/><Relationship Id="rId14" Type="http://schemas.openxmlformats.org/officeDocument/2006/relationships/image" Target="../media/image35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5" Type="http://schemas.openxmlformats.org/officeDocument/2006/relationships/image" Target="../media/image24.png"/><Relationship Id="rId19" Type="http://schemas.openxmlformats.org/officeDocument/2006/relationships/image" Target="../media/image36.png"/><Relationship Id="rId6" Type="http://schemas.openxmlformats.org/officeDocument/2006/relationships/image" Target="../media/image28.png"/><Relationship Id="rId18" Type="http://schemas.openxmlformats.org/officeDocument/2006/relationships/image" Target="../media/image39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01.png"/><Relationship Id="rId9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01.png"/><Relationship Id="rId9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2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hyperlink" Target="https://docs.google.com/presentation/d/1WdbQGVqgMYdU7agozUvpTWljXJvbCjNWrXdmEa35r9U/edit#slide=id.p8" TargetMode="External"/><Relationship Id="rId5" Type="http://schemas.openxmlformats.org/officeDocument/2006/relationships/hyperlink" Target="https://docs.google.com/presentation/d/1WdbQGVqgMYdU7agozUvpTWljXJvbCjNWrXdmEa35r9U/edit#slide=id.p8" TargetMode="External"/><Relationship Id="rId6" Type="http://schemas.openxmlformats.org/officeDocument/2006/relationships/hyperlink" Target="https://docs.google.com/presentation/d/1LiQyoOMNncRzDWBCZV229q_yA8C2bnl9CEWKOw6Fvwg/edit#slide=id.g1878d6b388_0_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hyperlink" Target="ppt/slides/slide16.xml" TargetMode="External"/><Relationship Id="rId6" Type="http://schemas.openxmlformats.org/officeDocument/2006/relationships/hyperlink" Target="ppt/slides/slide5.xml" TargetMode="External"/><Relationship Id="rId7" Type="http://schemas.openxmlformats.org/officeDocument/2006/relationships/image" Target="../media/image03.png"/><Relationship Id="rId8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02.png"/><Relationship Id="rId6" Type="http://schemas.openxmlformats.org/officeDocument/2006/relationships/image" Target="../media/image05.png"/><Relationship Id="rId7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1" Type="http://schemas.openxmlformats.org/officeDocument/2006/relationships/hyperlink" Target="ppt/slides/slide9.xml" TargetMode="External"/><Relationship Id="rId10" Type="http://schemas.openxmlformats.org/officeDocument/2006/relationships/image" Target="../media/image17.png"/><Relationship Id="rId9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10.png"/><Relationship Id="rId7" Type="http://schemas.openxmlformats.org/officeDocument/2006/relationships/image" Target="../media/image09.png"/><Relationship Id="rId8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1" Type="http://schemas.openxmlformats.org/officeDocument/2006/relationships/image" Target="../media/image15.png"/><Relationship Id="rId10" Type="http://schemas.openxmlformats.org/officeDocument/2006/relationships/image" Target="../media/image17.png"/><Relationship Id="rId9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10.png"/><Relationship Id="rId7" Type="http://schemas.openxmlformats.org/officeDocument/2006/relationships/image" Target="../media/image09.png"/><Relationship Id="rId8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전쟁공방 1.</a:t>
            </a:r>
            <a:r>
              <a:rPr lang="en-US"/>
              <a:t>2</a:t>
            </a:r>
            <a:b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Battle Workshop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2016.09.29.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215538" y="142595"/>
            <a:ext cx="44294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건설 시, 가속 아이템 개수 셋팅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4" name="Shape 324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25" name="Shape 325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31" name="Shape 331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32" name="Shape 332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33" name="Shape 333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35" name="Shape 335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336" name="Shape 336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40" name="Shape 3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Shape 3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Shape 343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45" name="Shape 345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46" name="Shape 346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50" name="Shape 350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51" name="Shape 351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2837521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Shape 358"/>
          <p:cNvSpPr/>
          <p:nvPr/>
        </p:nvSpPr>
        <p:spPr>
          <a:xfrm>
            <a:off x="3583780" y="6284867"/>
            <a:ext cx="190949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가속 상태 팝업 &gt;</a:t>
            </a:r>
          </a:p>
        </p:txBody>
      </p:sp>
      <p:sp>
        <p:nvSpPr>
          <p:cNvPr id="359" name="Shape 359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6551773" y="2248846"/>
            <a:ext cx="5465853" cy="265407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기본 세팅되는 가속 아이템 개수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 (남은 건설시간 – 무료가속 시간) / 가속 아이템 단위 시간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남는 소수점 값은 내림 처리 (51분 / 5분 가속 = 10 (0.2버림))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남은 건설 시간은 Ui에 진입한 시간을 기준으로 개수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무료 가속 시간은 VIP 활성화의 여부에 따라 달라질 수 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가속 아이템의 단위 시간이 남은 건설 시간 보다 높다면 최소값 1로 셋팅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(남은 시간이 2시간 인데, 보유or선택한 가속 아이템이 8시간 가속)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필요한 가속 아이템의 개수보다 보유한 아이템이 적으면, 최대수량으로 셋팅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예) 5분 가속 아이템 선택 기준. 남은 시간이 53분, VIP활성화로 무료가속 15분.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7.6개 = (53분 - 15분 무료) / 5분 가속아이템 ➔ 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7개로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건설을 제외한 훈련 및 연구 등에는 무료가속 시간이 적용되지 않습니다.</a:t>
            </a:r>
          </a:p>
        </p:txBody>
      </p:sp>
      <p:cxnSp>
        <p:nvCxnSpPr>
          <p:cNvPr id="361" name="Shape 361"/>
          <p:cNvCxnSpPr>
            <a:stCxn id="338" idx="3"/>
            <a:endCxn id="360" idx="1"/>
          </p:cNvCxnSpPr>
          <p:nvPr/>
        </p:nvCxnSpPr>
        <p:spPr>
          <a:xfrm>
            <a:off x="6017258" y="3572240"/>
            <a:ext cx="5346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70" name="Shape 370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71" name="Shape 371"/>
          <p:cNvSpPr/>
          <p:nvPr/>
        </p:nvSpPr>
        <p:spPr>
          <a:xfrm>
            <a:off x="215538" y="142595"/>
            <a:ext cx="29033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업그레이드_정보</a:t>
            </a:r>
          </a:p>
        </p:txBody>
      </p:sp>
      <p:sp>
        <p:nvSpPr>
          <p:cNvPr id="372" name="Shape 372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376" name="Shape 376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Shape 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682" y="3084273"/>
            <a:ext cx="393919" cy="41298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379" name="Shape 379"/>
          <p:cNvSpPr/>
          <p:nvPr/>
        </p:nvSpPr>
        <p:spPr>
          <a:xfrm>
            <a:off x="4532571" y="322792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sp>
        <p:nvSpPr>
          <p:cNvPr id="380" name="Shape 380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4203664" y="372939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4551901" y="3774005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cxnSp>
        <p:nvCxnSpPr>
          <p:cNvPr id="385" name="Shape 385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6" name="Shape 386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7" name="Shape 387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388" name="Shape 388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9" name="Shape 389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90" name="Shape 390"/>
          <p:cNvSpPr/>
          <p:nvPr/>
        </p:nvSpPr>
        <p:spPr>
          <a:xfrm>
            <a:off x="4274671" y="404154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391" name="Shape 391"/>
          <p:cNvCxnSpPr/>
          <p:nvPr/>
        </p:nvCxnSpPr>
        <p:spPr>
          <a:xfrm>
            <a:off x="4282830" y="402771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92" name="Shape 392"/>
          <p:cNvCxnSpPr/>
          <p:nvPr/>
        </p:nvCxnSpPr>
        <p:spPr>
          <a:xfrm>
            <a:off x="4276608" y="420810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93" name="Shape 3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5285" y="3203207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01" name="Shape 401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02" name="Shape 402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03" name="Shape 403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404" name="Shape 404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5" name="Shape 405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408" name="Shape 408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409" name="Shape 409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415" name="Shape 415"/>
          <p:cNvSpPr/>
          <p:nvPr/>
        </p:nvSpPr>
        <p:spPr>
          <a:xfrm>
            <a:off x="6001178" y="1988071"/>
            <a:ext cx="107063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</a:t>
            </a:r>
            <a:r>
              <a:rPr b="1" lang="en-US" sz="800">
                <a:solidFill>
                  <a:schemeClr val="lt1"/>
                </a:solidFill>
              </a:rPr>
              <a:t>제작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속도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+64%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+8%</a:t>
            </a:r>
          </a:p>
        </p:txBody>
      </p:sp>
      <p:grpSp>
        <p:nvGrpSpPr>
          <p:cNvPr id="416" name="Shape 416"/>
          <p:cNvGrpSpPr/>
          <p:nvPr/>
        </p:nvGrpSpPr>
        <p:grpSpPr>
          <a:xfrm>
            <a:off x="7147370" y="1347566"/>
            <a:ext cx="4459910" cy="888088"/>
            <a:chOff x="7147370" y="1347566"/>
            <a:chExt cx="4459910" cy="888088"/>
          </a:xfrm>
        </p:grpSpPr>
        <p:sp>
          <p:nvSpPr>
            <p:cNvPr id="417" name="Shape 417"/>
            <p:cNvSpPr/>
            <p:nvPr/>
          </p:nvSpPr>
          <p:spPr>
            <a:xfrm>
              <a:off x="7756070" y="1347566"/>
              <a:ext cx="3851210" cy="88808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레벨 정보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현재 효과 수치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 레벨 효과 증가분</a:t>
              </a:r>
              <a:b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(다음 레벨 효과 수치 – 현재 레벨 효과 수치)</a:t>
              </a:r>
            </a:p>
          </p:txBody>
        </p:sp>
        <p:cxnSp>
          <p:nvCxnSpPr>
            <p:cNvPr id="418" name="Shape 418"/>
            <p:cNvCxnSpPr>
              <a:stCxn id="417" idx="1"/>
            </p:cNvCxnSpPr>
            <p:nvPr/>
          </p:nvCxnSpPr>
          <p:spPr>
            <a:xfrm flipH="1">
              <a:off x="7147370" y="1791611"/>
              <a:ext cx="608700" cy="202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19" name="Shape 419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420" name="Shape 420"/>
          <p:cNvCxnSpPr>
            <a:stCxn id="419" idx="1"/>
          </p:cNvCxnSpPr>
          <p:nvPr/>
        </p:nvCxnSpPr>
        <p:spPr>
          <a:xfrm flipH="1">
            <a:off x="7030774" y="3222127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21" name="Shape 421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2" name="Shape 422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6039953" y="3787130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cxnSp>
        <p:nvCxnSpPr>
          <p:cNvPr id="424" name="Shape 424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5" name="Shape 425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26" name="Shape 426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7" name="Shape 427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8" name="Shape 428"/>
          <p:cNvSpPr/>
          <p:nvPr/>
        </p:nvSpPr>
        <p:spPr>
          <a:xfrm>
            <a:off x="4206773" y="42830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4555010" y="4327621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cxnSp>
        <p:nvCxnSpPr>
          <p:cNvPr id="430" name="Shape 430"/>
          <p:cNvCxnSpPr/>
          <p:nvPr/>
        </p:nvCxnSpPr>
        <p:spPr>
          <a:xfrm>
            <a:off x="4282826" y="42143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31" name="Shape 431"/>
          <p:cNvSpPr/>
          <p:nvPr/>
        </p:nvSpPr>
        <p:spPr>
          <a:xfrm>
            <a:off x="4277778" y="45951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32" name="Shape 432"/>
          <p:cNvCxnSpPr/>
          <p:nvPr/>
        </p:nvCxnSpPr>
        <p:spPr>
          <a:xfrm>
            <a:off x="4285939" y="45813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33" name="Shape 433"/>
          <p:cNvCxnSpPr/>
          <p:nvPr/>
        </p:nvCxnSpPr>
        <p:spPr>
          <a:xfrm>
            <a:off x="4279717" y="47617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34" name="Shape 434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435" name="Shape 435"/>
          <p:cNvCxnSpPr>
            <a:stCxn id="434" idx="1"/>
          </p:cNvCxnSpPr>
          <p:nvPr/>
        </p:nvCxnSpPr>
        <p:spPr>
          <a:xfrm flipH="1">
            <a:off x="6892784" y="4334850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6" name="Shape 436"/>
          <p:cNvSpPr/>
          <p:nvPr/>
        </p:nvSpPr>
        <p:spPr>
          <a:xfrm>
            <a:off x="1823785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437" name="Shape 437"/>
          <p:cNvCxnSpPr>
            <a:stCxn id="436" idx="3"/>
          </p:cNvCxnSpPr>
          <p:nvPr/>
        </p:nvCxnSpPr>
        <p:spPr>
          <a:xfrm>
            <a:off x="3405766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38" name="Shape 438"/>
          <p:cNvGrpSpPr/>
          <p:nvPr/>
        </p:nvGrpSpPr>
        <p:grpSpPr>
          <a:xfrm>
            <a:off x="7230440" y="280268"/>
            <a:ext cx="4459910" cy="646676"/>
            <a:chOff x="7147370" y="1347566"/>
            <a:chExt cx="4459910" cy="646676"/>
          </a:xfrm>
        </p:grpSpPr>
        <p:sp>
          <p:nvSpPr>
            <p:cNvPr id="439" name="Shape 439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440" name="Shape 440"/>
            <p:cNvCxnSpPr>
              <a:stCxn id="439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441" name="Shape 441"/>
          <p:cNvGrpSpPr/>
          <p:nvPr/>
        </p:nvGrpSpPr>
        <p:grpSpPr>
          <a:xfrm>
            <a:off x="7224180" y="5619203"/>
            <a:ext cx="4739219" cy="981620"/>
            <a:chOff x="7147370" y="1347566"/>
            <a:chExt cx="4459910" cy="981620"/>
          </a:xfrm>
        </p:grpSpPr>
        <p:sp>
          <p:nvSpPr>
            <p:cNvPr id="442" name="Shape 442"/>
            <p:cNvSpPr/>
            <p:nvPr/>
          </p:nvSpPr>
          <p:spPr>
            <a:xfrm>
              <a:off x="7756070" y="1347566"/>
              <a:ext cx="3851210" cy="9816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건설 망치 부족 상태에서는 활성화 </a:t>
              </a:r>
            </a:p>
          </p:txBody>
        </p:sp>
        <p:cxnSp>
          <p:nvCxnSpPr>
            <p:cNvPr id="443" name="Shape 443"/>
            <p:cNvCxnSpPr>
              <a:stCxn id="442" idx="1"/>
            </p:cNvCxnSpPr>
            <p:nvPr/>
          </p:nvCxnSpPr>
          <p:spPr>
            <a:xfrm flipH="1">
              <a:off x="7147370" y="1838376"/>
              <a:ext cx="608700" cy="15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44" name="Shape 444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445" name="Shape 445"/>
          <p:cNvCxnSpPr>
            <a:stCxn id="444" idx="3"/>
          </p:cNvCxnSpPr>
          <p:nvPr/>
        </p:nvCxnSpPr>
        <p:spPr>
          <a:xfrm>
            <a:off x="3005483" y="6002692"/>
            <a:ext cx="1138199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6" name="Shape 446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447" name="Shape 447"/>
          <p:cNvCxnSpPr>
            <a:stCxn id="446" idx="3"/>
          </p:cNvCxnSpPr>
          <p:nvPr/>
        </p:nvCxnSpPr>
        <p:spPr>
          <a:xfrm>
            <a:off x="3946263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8" name="Shape 448"/>
          <p:cNvSpPr/>
          <p:nvPr/>
        </p:nvSpPr>
        <p:spPr>
          <a:xfrm>
            <a:off x="7643622" y="5100210"/>
            <a:ext cx="3851210" cy="44222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449" name="Shape 449"/>
          <p:cNvCxnSpPr>
            <a:stCxn id="448" idx="1"/>
          </p:cNvCxnSpPr>
          <p:nvPr/>
        </p:nvCxnSpPr>
        <p:spPr>
          <a:xfrm flipH="1">
            <a:off x="7034922" y="5321322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450" name="Shape 4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21196" y="1539201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/>
          <p:nvPr/>
        </p:nvSpPr>
        <p:spPr>
          <a:xfrm>
            <a:off x="4550892" y="16220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452" name="Shape 452"/>
          <p:cNvCxnSpPr/>
          <p:nvPr/>
        </p:nvCxnSpPr>
        <p:spPr>
          <a:xfrm>
            <a:off x="4550892" y="16385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53" name="Shape 453"/>
          <p:cNvCxnSpPr/>
          <p:nvPr/>
        </p:nvCxnSpPr>
        <p:spPr>
          <a:xfrm>
            <a:off x="4544673" y="19495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54" name="Shape 4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682" y="3617832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682" y="4175244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4712" y="3617832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1122901" y="102794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118835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64" name="Shape 464"/>
          <p:cNvSpPr/>
          <p:nvPr/>
        </p:nvSpPr>
        <p:spPr>
          <a:xfrm>
            <a:off x="1443145" y="1072554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465" name="Shape 465"/>
          <p:cNvSpPr/>
          <p:nvPr/>
        </p:nvSpPr>
        <p:spPr>
          <a:xfrm>
            <a:off x="1127176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1522067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291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3104238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3452475" y="107123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cxnSp>
        <p:nvCxnSpPr>
          <p:cNvPr id="470" name="Shape 470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1" name="Shape 471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472" name="Shape 472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3" name="Shape 473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4" name="Shape 474"/>
          <p:cNvSpPr/>
          <p:nvPr/>
        </p:nvSpPr>
        <p:spPr>
          <a:xfrm>
            <a:off x="3175243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75" name="Shape 475"/>
          <p:cNvCxnSpPr/>
          <p:nvPr/>
        </p:nvCxnSpPr>
        <p:spPr>
          <a:xfrm>
            <a:off x="3183403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6" name="Shape 476"/>
          <p:cNvCxnSpPr/>
          <p:nvPr/>
        </p:nvCxnSpPr>
        <p:spPr>
          <a:xfrm>
            <a:off x="3177182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77" name="Shape 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2659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>
            <a:off x="3088341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3483232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3457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82" name="Shape 482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3" name="Shape 483"/>
          <p:cNvCxnSpPr/>
          <p:nvPr/>
        </p:nvCxnSpPr>
        <p:spPr>
          <a:xfrm>
            <a:off x="3155734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84" name="Shape 484"/>
          <p:cNvSpPr/>
          <p:nvPr/>
        </p:nvSpPr>
        <p:spPr>
          <a:xfrm>
            <a:off x="5085773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5434010" y="107123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486" name="Shape 486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487" name="Shape 487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8" name="Shape 488"/>
          <p:cNvCxnSpPr/>
          <p:nvPr/>
        </p:nvCxnSpPr>
        <p:spPr>
          <a:xfrm>
            <a:off x="5158717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89" name="Shape 4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658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/>
          <p:nvPr/>
        </p:nvSpPr>
        <p:spPr>
          <a:xfrm>
            <a:off x="7067310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415546" y="107123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493" name="Shape 493"/>
          <p:cNvSpPr/>
          <p:nvPr/>
        </p:nvSpPr>
        <p:spPr>
          <a:xfrm>
            <a:off x="713831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94" name="Shape 494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5" name="Shape 495"/>
          <p:cNvCxnSpPr/>
          <p:nvPr/>
        </p:nvCxnSpPr>
        <p:spPr>
          <a:xfrm>
            <a:off x="7140253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96" name="Shape 496"/>
          <p:cNvSpPr/>
          <p:nvPr/>
        </p:nvSpPr>
        <p:spPr>
          <a:xfrm>
            <a:off x="215538" y="142595"/>
            <a:ext cx="2887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 체크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9460" y="1035779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721227" y="1765402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 시 건물 처리(4개의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위해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있습니다. (VIP 레벨에 따라 무료 시간이 변동 될 수 있습니다.) 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하는데 그 건물이 건설이 되어있는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 시 식량, 목재, 석재, 철광 처리 (2개의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5966" y="34781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3" name="Shape 503"/>
          <p:cNvSpPr/>
          <p:nvPr/>
        </p:nvSpPr>
        <p:spPr>
          <a:xfrm>
            <a:off x="2804052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04" name="Shape 504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05" name="Shape 505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506" name="Shape 506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7" name="Shape 507"/>
          <p:cNvSpPr/>
          <p:nvPr/>
        </p:nvSpPr>
        <p:spPr>
          <a:xfrm>
            <a:off x="2780511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08" name="Shape 508"/>
          <p:cNvSpPr/>
          <p:nvPr/>
        </p:nvSpPr>
        <p:spPr>
          <a:xfrm>
            <a:off x="1132054" y="539493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1197509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510" name="Shape 510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11" name="Shape 511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2" name="Shape 512"/>
          <p:cNvSpPr/>
          <p:nvPr/>
        </p:nvSpPr>
        <p:spPr>
          <a:xfrm>
            <a:off x="5430230" y="541146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514" name="Shape 514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15" name="Shape 515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16" name="Shape 5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7854" y="54095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0367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19" name="Shape 519"/>
          <p:cNvSpPr/>
          <p:nvPr/>
        </p:nvSpPr>
        <p:spPr>
          <a:xfrm>
            <a:off x="5122401" y="538253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20" name="Shape 520"/>
          <p:cNvSpPr/>
          <p:nvPr/>
        </p:nvSpPr>
        <p:spPr>
          <a:xfrm>
            <a:off x="2998191" y="5526008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521" name="Shape 521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22" name="Shape 522"/>
          <p:cNvSpPr/>
          <p:nvPr/>
        </p:nvSpPr>
        <p:spPr>
          <a:xfrm>
            <a:off x="7263243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523" name="Shape 523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24" name="Shape 5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5611" y="919679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8948" y="919679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6362" y="919679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5467" y="919679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/>
          <p:nvPr/>
        </p:nvSpPr>
        <p:spPr>
          <a:xfrm>
            <a:off x="4056223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36" name="Shape 536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37" name="Shape 537"/>
          <p:cNvSpPr/>
          <p:nvPr/>
        </p:nvSpPr>
        <p:spPr>
          <a:xfrm>
            <a:off x="215538" y="142595"/>
            <a:ext cx="34467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업그레이드_팝업 처리</a:t>
            </a:r>
          </a:p>
        </p:txBody>
      </p:sp>
      <p:sp>
        <p:nvSpPr>
          <p:cNvPr id="538" name="Shape 538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542" name="Shape 542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44" name="Shape 544"/>
          <p:cNvSpPr/>
          <p:nvPr/>
        </p:nvSpPr>
        <p:spPr>
          <a:xfrm>
            <a:off x="4532571" y="3227927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sp>
        <p:nvSpPr>
          <p:cNvPr id="545" name="Shape 545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47" name="Shape 5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Shape 548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49" name="Shape 549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0" name="Shape 550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551" name="Shape 551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52" name="Shape 552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53" name="Shape 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60" name="Shape 560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61" name="Shape 561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62" name="Shape 562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63" name="Shape 563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4" name="Shape 564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67" name="Shape 567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68" name="Shape 568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69" name="Shape 5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Shape 572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3" name="Shape 573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6039953" y="3787130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cxnSp>
        <p:nvCxnSpPr>
          <p:cNvPr id="575" name="Shape 575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6" name="Shape 576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77" name="Shape 577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8" name="Shape 578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9" name="Shape 579"/>
          <p:cNvSpPr/>
          <p:nvPr/>
        </p:nvSpPr>
        <p:spPr>
          <a:xfrm>
            <a:off x="754300" y="352399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581" name="Shape 581"/>
          <p:cNvSpPr/>
          <p:nvPr/>
        </p:nvSpPr>
        <p:spPr>
          <a:xfrm>
            <a:off x="4216921" y="37511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4565157" y="3795723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전쟁공방</a:t>
            </a:r>
          </a:p>
        </p:txBody>
      </p:sp>
      <p:sp>
        <p:nvSpPr>
          <p:cNvPr id="583" name="Shape 583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84" name="Shape 584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5" name="Shape 585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86" name="Shape 5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Shape 587"/>
          <p:cNvCxnSpPr>
            <a:stCxn id="579" idx="3"/>
            <a:endCxn id="540" idx="1"/>
          </p:cNvCxnSpPr>
          <p:nvPr/>
        </p:nvCxnSpPr>
        <p:spPr>
          <a:xfrm flipH="1" rot="10800000">
            <a:off x="3600948" y="4002904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88" name="Shape 588"/>
          <p:cNvCxnSpPr/>
          <p:nvPr/>
        </p:nvCxnSpPr>
        <p:spPr>
          <a:xfrm flipH="1">
            <a:off x="7079953" y="3240367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89" name="Shape 589"/>
          <p:cNvSpPr/>
          <p:nvPr/>
        </p:nvSpPr>
        <p:spPr>
          <a:xfrm>
            <a:off x="8318314" y="4404287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</a:t>
            </a:r>
            <a:b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크라운을 소비하여 바로 전쟁공방을</a:t>
            </a:r>
            <a:b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9088018" y="577830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Shape 591"/>
          <p:cNvCxnSpPr/>
          <p:nvPr/>
        </p:nvCxnSpPr>
        <p:spPr>
          <a:xfrm flipH="1">
            <a:off x="5748490" y="5347641"/>
            <a:ext cx="2567988" cy="69244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92" name="Shape 5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/>
          <p:nvPr/>
        </p:nvSpPr>
        <p:spPr>
          <a:xfrm>
            <a:off x="9549568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594" name="Shape 594"/>
          <p:cNvSpPr/>
          <p:nvPr/>
        </p:nvSpPr>
        <p:spPr>
          <a:xfrm>
            <a:off x="9100429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95" name="Shape 595"/>
          <p:cNvSpPr/>
          <p:nvPr/>
        </p:nvSpPr>
        <p:spPr>
          <a:xfrm>
            <a:off x="847880" y="593243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15 전쟁공방 건설 완료</a:t>
            </a:r>
          </a:p>
        </p:txBody>
      </p:sp>
      <p:cxnSp>
        <p:nvCxnSpPr>
          <p:cNvPr id="596" name="Shape 596"/>
          <p:cNvCxnSpPr/>
          <p:nvPr/>
        </p:nvCxnSpPr>
        <p:spPr>
          <a:xfrm flipH="1" rot="10800000">
            <a:off x="842136" y="592310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7" name="Shape 597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8" name="Shape 598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99" name="Shape 599"/>
          <p:cNvCxnSpPr>
            <a:endCxn id="542" idx="1"/>
          </p:cNvCxnSpPr>
          <p:nvPr/>
        </p:nvCxnSpPr>
        <p:spPr>
          <a:xfrm>
            <a:off x="3566126" y="1993990"/>
            <a:ext cx="646200" cy="14489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600" name="Shape 6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21196" y="1539201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/>
          <p:nvPr/>
        </p:nvSpPr>
        <p:spPr>
          <a:xfrm>
            <a:off x="4597875" y="1566054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602" name="Shape 602"/>
          <p:cNvCxnSpPr/>
          <p:nvPr/>
        </p:nvCxnSpPr>
        <p:spPr>
          <a:xfrm>
            <a:off x="4597548" y="158256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03" name="Shape 603"/>
          <p:cNvCxnSpPr/>
          <p:nvPr/>
        </p:nvCxnSpPr>
        <p:spPr>
          <a:xfrm>
            <a:off x="4591328" y="1893584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04" name="Shape 6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Shape 606"/>
          <p:cNvCxnSpPr>
            <a:stCxn id="545" idx="3"/>
          </p:cNvCxnSpPr>
          <p:nvPr/>
        </p:nvCxnSpPr>
        <p:spPr>
          <a:xfrm flipH="1" rot="10800000">
            <a:off x="7129676" y="1476299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07" name="Shape 607"/>
          <p:cNvSpPr/>
          <p:nvPr/>
        </p:nvSpPr>
        <p:spPr>
          <a:xfrm>
            <a:off x="839300" y="876341"/>
            <a:ext cx="2720254" cy="24404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Shape 6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6400" y="1711016"/>
            <a:ext cx="1214951" cy="125699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x="826324" y="939417"/>
            <a:ext cx="2726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74633" y="2509371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/>
          <p:nvPr/>
        </p:nvSpPr>
        <p:spPr>
          <a:xfrm>
            <a:off x="8239843" y="659914"/>
            <a:ext cx="2011210" cy="1572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8227429" y="888504"/>
            <a:ext cx="201547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자원에서 자원이 부족할 시, 자원 보충 텍스트 부분을 클릭하면 자원 사용/구매 화면으로 이동 합니다.</a:t>
            </a:r>
          </a:p>
        </p:txBody>
      </p:sp>
      <p:sp>
        <p:nvSpPr>
          <p:cNvPr id="613" name="Shape 613"/>
          <p:cNvSpPr/>
          <p:nvPr/>
        </p:nvSpPr>
        <p:spPr>
          <a:xfrm>
            <a:off x="8295285" y="230259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16" name="Shape 616"/>
          <p:cNvSpPr/>
          <p:nvPr/>
        </p:nvSpPr>
        <p:spPr>
          <a:xfrm>
            <a:off x="9088018" y="36881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Shape 6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43021" y="39213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/>
          <p:nvPr/>
        </p:nvSpPr>
        <p:spPr>
          <a:xfrm>
            <a:off x="9549568" y="39022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19" name="Shape 619"/>
          <p:cNvSpPr/>
          <p:nvPr/>
        </p:nvSpPr>
        <p:spPr>
          <a:xfrm>
            <a:off x="9100429" y="36729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20" name="Shape 620"/>
          <p:cNvSpPr/>
          <p:nvPr/>
        </p:nvSpPr>
        <p:spPr>
          <a:xfrm>
            <a:off x="6001178" y="1988071"/>
            <a:ext cx="107063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</a:t>
            </a:r>
            <a:r>
              <a:rPr b="1" lang="en-US" sz="800">
                <a:solidFill>
                  <a:schemeClr val="lt1"/>
                </a:solidFill>
              </a:rPr>
              <a:t>제작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속도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+64%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+8%</a:t>
            </a:r>
          </a:p>
        </p:txBody>
      </p:sp>
      <p:pic>
        <p:nvPicPr>
          <p:cNvPr id="621" name="Shape 6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40682" y="3084273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40682" y="3656919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12141" y="3656919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215538" y="142595"/>
            <a:ext cx="29033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업그레이드_고용</a:t>
            </a: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33" name="Shape 633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34" name="Shape 634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Shape 635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38" name="Shape 638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40" name="Shape 640"/>
          <p:cNvSpPr/>
          <p:nvPr/>
        </p:nvSpPr>
        <p:spPr>
          <a:xfrm>
            <a:off x="1189295" y="3199352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641" name="Shape 641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Shape 644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5" name="Shape 645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6" name="Shape 646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47" name="Shape 647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8" name="Shape 648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49" name="Shape 6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56" name="Shape 656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57" name="Shape 657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58" name="Shape 658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59" name="Shape 659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0" name="Shape 660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63" name="Shape 663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664" name="Shape 664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65" name="Shape 6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Shape 666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67" name="Shape 6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Shape 668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9" name="Shape 669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2696677" y="3758555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cxnSp>
        <p:nvCxnSpPr>
          <p:cNvPr id="671" name="Shape 671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72" name="Shape 672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73" name="Shape 673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4" name="Shape 674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75" name="Shape 675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1221883" y="3767148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677" name="Shape 677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78" name="Shape 678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9" name="Shape 679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80" name="Shape 6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8794" y="1539201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/>
          <p:nvPr/>
        </p:nvSpPr>
        <p:spPr>
          <a:xfrm>
            <a:off x="12539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683" name="Shape 683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84" name="Shape 684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85" name="Shape 6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" name="Shape 687"/>
          <p:cNvCxnSpPr/>
          <p:nvPr/>
        </p:nvCxnSpPr>
        <p:spPr>
          <a:xfrm flipH="1" rot="10800000">
            <a:off x="3137036" y="3213893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88" name="Shape 688"/>
          <p:cNvSpPr/>
          <p:nvPr/>
        </p:nvSpPr>
        <p:spPr>
          <a:xfrm>
            <a:off x="5035008" y="2216581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전쟁공방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5825907" y="362962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Shape 6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80910" y="386282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6287457" y="384375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92" name="Shape 692"/>
          <p:cNvSpPr/>
          <p:nvPr/>
        </p:nvSpPr>
        <p:spPr>
          <a:xfrm>
            <a:off x="5838317" y="3614387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693" name="Shape 693"/>
          <p:cNvSpPr/>
          <p:nvPr/>
        </p:nvSpPr>
        <p:spPr>
          <a:xfrm>
            <a:off x="4152187" y="826474"/>
            <a:ext cx="69158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건물, 자원 모두 만족 한 상태에서 건설 망치가 없는 상태에서 업그레이드 버튼을 클릭 시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694" name="Shape 694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96" name="Shape 696"/>
          <p:cNvSpPr/>
          <p:nvPr/>
        </p:nvSpPr>
        <p:spPr>
          <a:xfrm>
            <a:off x="2602058" y="1988071"/>
            <a:ext cx="107063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</a:t>
            </a:r>
            <a:r>
              <a:rPr b="1" lang="en-US" sz="800">
                <a:solidFill>
                  <a:schemeClr val="lt1"/>
                </a:solidFill>
              </a:rPr>
              <a:t>제작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속도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+64%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+8%</a:t>
            </a:r>
          </a:p>
        </p:txBody>
      </p:sp>
      <p:pic>
        <p:nvPicPr>
          <p:cNvPr id="697" name="Shape 69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4015" y="3084273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4015" y="3608798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38608" y="3608798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/>
        </p:nvSpPr>
        <p:spPr>
          <a:xfrm>
            <a:off x="215538" y="142595"/>
            <a:ext cx="34467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업그레이드_골드 부족</a:t>
            </a:r>
          </a:p>
        </p:txBody>
      </p:sp>
      <p:pic>
        <p:nvPicPr>
          <p:cNvPr id="706" name="Shape 7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Shape 707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09" name="Shape 709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10" name="Shape 710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Shape 711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714" name="Shape 714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16" name="Shape 716"/>
          <p:cNvSpPr/>
          <p:nvPr/>
        </p:nvSpPr>
        <p:spPr>
          <a:xfrm>
            <a:off x="1189295" y="3199352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717" name="Shape 717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Shape 720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1" name="Shape 721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2" name="Shape 722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23" name="Shape 723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4" name="Shape 724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25" name="Shape 7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Shape 7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32" name="Shape 732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33" name="Shape 733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34" name="Shape 734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35" name="Shape 735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6" name="Shape 736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39" name="Shape 739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40" name="Shape 740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43" name="Shape 7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Shape 744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5" name="Shape 745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2696677" y="3758555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cxnSp>
        <p:nvCxnSpPr>
          <p:cNvPr id="747" name="Shape 747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8" name="Shape 748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49" name="Shape 749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0" name="Shape 750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1" name="Shape 751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1221883" y="3767148"/>
            <a:ext cx="87235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전쟁공방</a:t>
            </a:r>
          </a:p>
        </p:txBody>
      </p:sp>
      <p:sp>
        <p:nvSpPr>
          <p:cNvPr id="753" name="Shape 753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54" name="Shape 754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55" name="Shape 7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8794" y="1539201"/>
            <a:ext cx="1463853" cy="1479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Shape 756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57" name="Shape 7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/>
          <p:nvPr/>
        </p:nvSpPr>
        <p:spPr>
          <a:xfrm>
            <a:off x="1246805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759" name="Shape 759"/>
          <p:cNvCxnSpPr/>
          <p:nvPr/>
        </p:nvCxnSpPr>
        <p:spPr>
          <a:xfrm>
            <a:off x="124706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60" name="Shape 760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61" name="Shape 7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Shape 7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Shape 763"/>
          <p:cNvCxnSpPr>
            <a:stCxn id="737" idx="3"/>
          </p:cNvCxnSpPr>
          <p:nvPr/>
        </p:nvCxnSpPr>
        <p:spPr>
          <a:xfrm flipH="1" rot="10800000">
            <a:off x="3839572" y="5774526"/>
            <a:ext cx="686700" cy="4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64" name="Shape 764"/>
          <p:cNvSpPr/>
          <p:nvPr/>
        </p:nvSpPr>
        <p:spPr>
          <a:xfrm>
            <a:off x="4526180" y="4777114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전쟁공방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5317078" y="619015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Shape 7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72080" y="642336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/>
          <p:nvPr/>
        </p:nvSpPr>
        <p:spPr>
          <a:xfrm>
            <a:off x="5778628" y="640429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68" name="Shape 768"/>
          <p:cNvSpPr/>
          <p:nvPr/>
        </p:nvSpPr>
        <p:spPr>
          <a:xfrm>
            <a:off x="5329489" y="6174919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69" name="Shape 769"/>
          <p:cNvSpPr/>
          <p:nvPr/>
        </p:nvSpPr>
        <p:spPr>
          <a:xfrm>
            <a:off x="4152187" y="355316"/>
            <a:ext cx="691586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즉시 업그레이드, 고용, 가속 명령 수행 시, 골드가 부족하면 추가 popup출력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70" name="Shape 770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72" name="Shape 772"/>
          <p:cNvSpPr/>
          <p:nvPr/>
        </p:nvSpPr>
        <p:spPr>
          <a:xfrm>
            <a:off x="4526180" y="2683933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크라운을 소비하여 바로 전쟁공방을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5295885" y="40579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4" name="Shape 774"/>
          <p:cNvCxnSpPr>
            <a:stCxn id="772" idx="1"/>
          </p:cNvCxnSpPr>
          <p:nvPr/>
        </p:nvCxnSpPr>
        <p:spPr>
          <a:xfrm flipH="1">
            <a:off x="2512880" y="3681244"/>
            <a:ext cx="2013300" cy="2412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75" name="Shape 7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50887" y="42911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/>
          <p:nvPr/>
        </p:nvSpPr>
        <p:spPr>
          <a:xfrm>
            <a:off x="5757435" y="42720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77" name="Shape 777"/>
          <p:cNvSpPr/>
          <p:nvPr/>
        </p:nvSpPr>
        <p:spPr>
          <a:xfrm>
            <a:off x="5308296" y="40427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778" name="Shape 778"/>
          <p:cNvCxnSpPr/>
          <p:nvPr/>
        </p:nvCxnSpPr>
        <p:spPr>
          <a:xfrm flipH="1">
            <a:off x="3285115" y="1584270"/>
            <a:ext cx="1246999" cy="221441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9" name="Shape 779"/>
          <p:cNvSpPr/>
          <p:nvPr/>
        </p:nvSpPr>
        <p:spPr>
          <a:xfrm>
            <a:off x="4532114" y="58695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5324848" y="197251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Shape 7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79851" y="220571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/>
          <p:nvPr/>
        </p:nvSpPr>
        <p:spPr>
          <a:xfrm>
            <a:off x="5786398" y="218664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83" name="Shape 783"/>
          <p:cNvSpPr/>
          <p:nvPr/>
        </p:nvSpPr>
        <p:spPr>
          <a:xfrm>
            <a:off x="5337260" y="1957277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70538" y="2283655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785" name="Shape 785"/>
          <p:cNvCxnSpPr>
            <a:stCxn id="784" idx="1"/>
            <a:endCxn id="779" idx="3"/>
          </p:cNvCxnSpPr>
          <p:nvPr/>
        </p:nvCxnSpPr>
        <p:spPr>
          <a:xfrm rot="10800000">
            <a:off x="7378638" y="1584243"/>
            <a:ext cx="891900" cy="209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86" name="Shape 786"/>
          <p:cNvCxnSpPr>
            <a:stCxn id="784" idx="1"/>
            <a:endCxn id="772" idx="3"/>
          </p:cNvCxnSpPr>
          <p:nvPr/>
        </p:nvCxnSpPr>
        <p:spPr>
          <a:xfrm rot="10800000">
            <a:off x="7372938" y="3681243"/>
            <a:ext cx="897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87" name="Shape 787"/>
          <p:cNvCxnSpPr>
            <a:stCxn id="784" idx="1"/>
            <a:endCxn id="764" idx="3"/>
          </p:cNvCxnSpPr>
          <p:nvPr/>
        </p:nvCxnSpPr>
        <p:spPr>
          <a:xfrm flipH="1">
            <a:off x="7372938" y="3681243"/>
            <a:ext cx="897600" cy="209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788" name="Shape 788"/>
          <p:cNvSpPr/>
          <p:nvPr/>
        </p:nvSpPr>
        <p:spPr>
          <a:xfrm>
            <a:off x="2620903" y="1988071"/>
            <a:ext cx="1070634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</a:t>
            </a:r>
            <a:r>
              <a:rPr b="1" lang="en-US" sz="800">
                <a:solidFill>
                  <a:schemeClr val="lt1"/>
                </a:solidFill>
              </a:rPr>
              <a:t>제작</a:t>
            </a: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속도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+64%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+8%</a:t>
            </a:r>
          </a:p>
        </p:txBody>
      </p:sp>
      <p:pic>
        <p:nvPicPr>
          <p:cNvPr id="789" name="Shape 78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4015" y="3084273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4015" y="3608798"/>
            <a:ext cx="393919" cy="4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38608" y="3608798"/>
            <a:ext cx="393919" cy="41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Shape 7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/>
          <p:nvPr/>
        </p:nvSpPr>
        <p:spPr>
          <a:xfrm>
            <a:off x="3112146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3104825" y="14422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99" name="Shape 799"/>
          <p:cNvSpPr/>
          <p:nvPr/>
        </p:nvSpPr>
        <p:spPr>
          <a:xfrm>
            <a:off x="3112146" y="520081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00" name="Shape 800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Shape 801"/>
          <p:cNvSpPr/>
          <p:nvPr/>
        </p:nvSpPr>
        <p:spPr>
          <a:xfrm rot="10800000">
            <a:off x="3271007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3215721" y="3267959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3" name="Shape 803"/>
          <p:cNvCxnSpPr/>
          <p:nvPr/>
        </p:nvCxnSpPr>
        <p:spPr>
          <a:xfrm>
            <a:off x="3215721" y="3566535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04" name="Shape 804"/>
          <p:cNvSpPr/>
          <p:nvPr/>
        </p:nvSpPr>
        <p:spPr>
          <a:xfrm>
            <a:off x="4286276" y="32794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05" name="Shape 8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807" y="3241857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/>
          <p:nvPr/>
        </p:nvSpPr>
        <p:spPr>
          <a:xfrm>
            <a:off x="3503914" y="112750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Shape 8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Shape 8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83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/>
          <p:nvPr/>
        </p:nvSpPr>
        <p:spPr>
          <a:xfrm>
            <a:off x="3742917" y="116675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12" name="Shape 812"/>
          <p:cNvSpPr/>
          <p:nvPr/>
        </p:nvSpPr>
        <p:spPr>
          <a:xfrm>
            <a:off x="4399167" y="11605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13" name="Shape 813"/>
          <p:cNvSpPr/>
          <p:nvPr/>
        </p:nvSpPr>
        <p:spPr>
          <a:xfrm>
            <a:off x="5102076" y="117297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14" name="Shape 814"/>
          <p:cNvSpPr/>
          <p:nvPr/>
        </p:nvSpPr>
        <p:spPr>
          <a:xfrm>
            <a:off x="5795662" y="115742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15" name="Shape 815"/>
          <p:cNvCxnSpPr/>
          <p:nvPr/>
        </p:nvCxnSpPr>
        <p:spPr>
          <a:xfrm>
            <a:off x="3294185" y="141749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16" name="Shape 816"/>
          <p:cNvSpPr/>
          <p:nvPr/>
        </p:nvSpPr>
        <p:spPr>
          <a:xfrm>
            <a:off x="5084660" y="6322178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5006205" y="2031046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4990664" y="2048723"/>
            <a:ext cx="1180922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전쟁공방은 수성병기를 제작할 수 있는 장소입니다.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전쟁공방의 업그레이드로 새로운 수성병기를 더 많이 더 빨리 만들 수 있습니다.</a:t>
            </a:r>
          </a:p>
        </p:txBody>
      </p:sp>
      <p:sp>
        <p:nvSpPr>
          <p:cNvPr id="819" name="Shape 819"/>
          <p:cNvSpPr/>
          <p:nvPr/>
        </p:nvSpPr>
        <p:spPr>
          <a:xfrm>
            <a:off x="3215722" y="3829989"/>
            <a:ext cx="3002025" cy="861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수량                  +640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속도                  +64%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5241442" y="638788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21" name="Shape 821"/>
          <p:cNvSpPr/>
          <p:nvPr/>
        </p:nvSpPr>
        <p:spPr>
          <a:xfrm>
            <a:off x="215538" y="142595"/>
            <a:ext cx="21130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상세정보</a:t>
            </a:r>
          </a:p>
        </p:txBody>
      </p:sp>
      <p:grpSp>
        <p:nvGrpSpPr>
          <p:cNvPr id="822" name="Shape 822"/>
          <p:cNvGrpSpPr/>
          <p:nvPr/>
        </p:nvGrpSpPr>
        <p:grpSpPr>
          <a:xfrm>
            <a:off x="6116527" y="1867439"/>
            <a:ext cx="4379194" cy="646676"/>
            <a:chOff x="7147370" y="1347566"/>
            <a:chExt cx="5298826" cy="646676"/>
          </a:xfrm>
        </p:grpSpPr>
        <p:sp>
          <p:nvSpPr>
            <p:cNvPr id="823" name="Shape 823"/>
            <p:cNvSpPr/>
            <p:nvPr/>
          </p:nvSpPr>
          <p:spPr>
            <a:xfrm>
              <a:off x="7756070" y="1347566"/>
              <a:ext cx="4690126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전쟁공방에 대한 정보 내용을 확인 할 수 있습니다</a:t>
              </a:r>
            </a:p>
          </p:txBody>
        </p:sp>
        <p:cxnSp>
          <p:nvCxnSpPr>
            <p:cNvPr id="824" name="Shape 824"/>
            <p:cNvCxnSpPr>
              <a:stCxn id="823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25" name="Shape 825"/>
          <p:cNvGrpSpPr/>
          <p:nvPr/>
        </p:nvGrpSpPr>
        <p:grpSpPr>
          <a:xfrm>
            <a:off x="6202794" y="2736091"/>
            <a:ext cx="3685877" cy="646676"/>
            <a:chOff x="7147370" y="1347566"/>
            <a:chExt cx="4459910" cy="646676"/>
          </a:xfrm>
        </p:grpSpPr>
        <p:sp>
          <p:nvSpPr>
            <p:cNvPr id="826" name="Shape 826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물음표 클릭 시 세부 정보에 대한 도움말 내용이 나오게 되어집니다</a:t>
              </a:r>
            </a:p>
          </p:txBody>
        </p:sp>
        <p:cxnSp>
          <p:nvCxnSpPr>
            <p:cNvPr id="827" name="Shape 827"/>
            <p:cNvCxnSpPr>
              <a:stCxn id="826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28" name="Shape 828"/>
          <p:cNvGrpSpPr/>
          <p:nvPr/>
        </p:nvGrpSpPr>
        <p:grpSpPr>
          <a:xfrm>
            <a:off x="5885005" y="3906818"/>
            <a:ext cx="6145318" cy="957338"/>
            <a:chOff x="7019568" y="1673849"/>
            <a:chExt cx="4668078" cy="957338"/>
          </a:xfrm>
        </p:grpSpPr>
        <p:sp>
          <p:nvSpPr>
            <p:cNvPr id="829" name="Shape 829"/>
            <p:cNvSpPr/>
            <p:nvPr/>
          </p:nvSpPr>
          <p:spPr>
            <a:xfrm>
              <a:off x="7756068" y="1673849"/>
              <a:ext cx="3931578" cy="95733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지금 현재 레벨에 대한 정보를 보여줍니다.</a:t>
              </a:r>
            </a:p>
            <a:p>
              <a:pPr indent="0" lvl="1" marL="457200" marR="0" rtl="0" algn="l"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출정 가능 최대 병력 수 증가 (현재 건물)</a:t>
              </a:r>
            </a:p>
            <a:p>
              <a:pPr indent="0" lvl="1" marL="457200" marR="0" rtl="0" algn="l"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92D050"/>
                  </a:solidFill>
                  <a:latin typeface="Arial"/>
                  <a:ea typeface="Arial"/>
                  <a:cs typeface="Arial"/>
                  <a:sym typeface="Arial"/>
                </a:rPr>
                <a:t>+ 전쟁공방 이외의 효과(과학기술 연구 등)로 추가되는 값의 총합</a:t>
              </a:r>
            </a:p>
          </p:txBody>
        </p:sp>
        <p:cxnSp>
          <p:nvCxnSpPr>
            <p:cNvPr id="830" name="Shape 830"/>
            <p:cNvCxnSpPr>
              <a:stCxn id="829" idx="1"/>
            </p:cNvCxnSpPr>
            <p:nvPr/>
          </p:nvCxnSpPr>
          <p:spPr>
            <a:xfrm rot="10800000">
              <a:off x="7019568" y="2063718"/>
              <a:ext cx="736500" cy="88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31" name="Shape 831"/>
          <p:cNvGrpSpPr/>
          <p:nvPr/>
        </p:nvGrpSpPr>
        <p:grpSpPr>
          <a:xfrm>
            <a:off x="6155343" y="643302"/>
            <a:ext cx="4459910" cy="646676"/>
            <a:chOff x="7147370" y="1347566"/>
            <a:chExt cx="4459910" cy="646676"/>
          </a:xfrm>
        </p:grpSpPr>
        <p:sp>
          <p:nvSpPr>
            <p:cNvPr id="832" name="Shape 832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함(</a:t>
              </a: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(S2_자원구매 및 사용.PPT)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3" name="Shape 833"/>
            <p:cNvCxnSpPr>
              <a:stCxn id="832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834" name="Shape 834"/>
          <p:cNvSpPr/>
          <p:nvPr/>
        </p:nvSpPr>
        <p:spPr>
          <a:xfrm>
            <a:off x="161684" y="5819057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835" name="Shape 835"/>
          <p:cNvCxnSpPr>
            <a:stCxn id="834" idx="3"/>
          </p:cNvCxnSpPr>
          <p:nvPr/>
        </p:nvCxnSpPr>
        <p:spPr>
          <a:xfrm>
            <a:off x="2588670" y="6039860"/>
            <a:ext cx="797400" cy="37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6" name="Shape 836"/>
          <p:cNvSpPr/>
          <p:nvPr/>
        </p:nvSpPr>
        <p:spPr>
          <a:xfrm>
            <a:off x="356117" y="5151510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cxnSp>
        <p:nvCxnSpPr>
          <p:cNvPr id="837" name="Shape 837"/>
          <p:cNvCxnSpPr>
            <a:stCxn id="836" idx="3"/>
          </p:cNvCxnSpPr>
          <p:nvPr/>
        </p:nvCxnSpPr>
        <p:spPr>
          <a:xfrm>
            <a:off x="2783103" y="5372312"/>
            <a:ext cx="2833800" cy="93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8" name="Shape 838"/>
          <p:cNvSpPr/>
          <p:nvPr/>
        </p:nvSpPr>
        <p:spPr>
          <a:xfrm>
            <a:off x="3632921" y="1898993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0641" y="1714543"/>
            <a:ext cx="1463853" cy="1479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Shape 840"/>
          <p:cNvCxnSpPr/>
          <p:nvPr/>
        </p:nvCxnSpPr>
        <p:spPr>
          <a:xfrm>
            <a:off x="3680337" y="191550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41" name="Shape 841"/>
          <p:cNvCxnSpPr/>
          <p:nvPr/>
        </p:nvCxnSpPr>
        <p:spPr>
          <a:xfrm>
            <a:off x="3674117" y="2226525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3728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Shape 848"/>
          <p:cNvSpPr/>
          <p:nvPr/>
        </p:nvSpPr>
        <p:spPr>
          <a:xfrm>
            <a:off x="4010803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4003482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50" name="Shape 850"/>
          <p:cNvSpPr/>
          <p:nvPr/>
        </p:nvSpPr>
        <p:spPr>
          <a:xfrm>
            <a:off x="4010803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51" name="Shape 851"/>
          <p:cNvSpPr/>
          <p:nvPr/>
        </p:nvSpPr>
        <p:spPr>
          <a:xfrm>
            <a:off x="4086294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Shape 852"/>
          <p:cNvSpPr/>
          <p:nvPr/>
        </p:nvSpPr>
        <p:spPr>
          <a:xfrm rot="10800000">
            <a:off x="4169664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4114378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4" name="Shape 854"/>
          <p:cNvCxnSpPr/>
          <p:nvPr/>
        </p:nvCxnSpPr>
        <p:spPr>
          <a:xfrm>
            <a:off x="4114378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5" name="Shape 855"/>
          <p:cNvSpPr/>
          <p:nvPr/>
        </p:nvSpPr>
        <p:spPr>
          <a:xfrm>
            <a:off x="5184933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56" name="Shape 8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464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Shape 857"/>
          <p:cNvSpPr/>
          <p:nvPr/>
        </p:nvSpPr>
        <p:spPr>
          <a:xfrm>
            <a:off x="4402571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Shape 8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6910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0330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2841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Shape 8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8303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/>
          <p:nvPr/>
        </p:nvSpPr>
        <p:spPr>
          <a:xfrm>
            <a:off x="4641575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63" name="Shape 863"/>
          <p:cNvSpPr/>
          <p:nvPr/>
        </p:nvSpPr>
        <p:spPr>
          <a:xfrm>
            <a:off x="5297825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64" name="Shape 864"/>
          <p:cNvSpPr/>
          <p:nvPr/>
        </p:nvSpPr>
        <p:spPr>
          <a:xfrm>
            <a:off x="6000732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65" name="Shape 865"/>
          <p:cNvSpPr/>
          <p:nvPr/>
        </p:nvSpPr>
        <p:spPr>
          <a:xfrm>
            <a:off x="6694318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66" name="Shape 866"/>
          <p:cNvCxnSpPr/>
          <p:nvPr/>
        </p:nvCxnSpPr>
        <p:spPr>
          <a:xfrm>
            <a:off x="4192842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67" name="Shape 867"/>
          <p:cNvSpPr/>
          <p:nvPr/>
        </p:nvSpPr>
        <p:spPr>
          <a:xfrm>
            <a:off x="5994673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5904862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5889321" y="1890102"/>
            <a:ext cx="1180922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전쟁공방은 수성병기를 제작할 수 있는 장소입니다.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전쟁공방의 업그레이드로 새로운 수성병기를 더 많이 더 빨리 만들 수 있습니다.</a:t>
            </a:r>
          </a:p>
        </p:txBody>
      </p:sp>
      <p:sp>
        <p:nvSpPr>
          <p:cNvPr id="870" name="Shape 870"/>
          <p:cNvSpPr/>
          <p:nvPr/>
        </p:nvSpPr>
        <p:spPr>
          <a:xfrm>
            <a:off x="6151455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71" name="Shape 871"/>
          <p:cNvSpPr/>
          <p:nvPr/>
        </p:nvSpPr>
        <p:spPr>
          <a:xfrm>
            <a:off x="215538" y="142595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상세정보_설명</a:t>
            </a:r>
          </a:p>
        </p:txBody>
      </p:sp>
      <p:sp>
        <p:nvSpPr>
          <p:cNvPr id="872" name="Shape 872"/>
          <p:cNvSpPr/>
          <p:nvPr/>
        </p:nvSpPr>
        <p:spPr>
          <a:xfrm>
            <a:off x="7486213" y="2430660"/>
            <a:ext cx="3370861" cy="1544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제작 수량 증가는 한 번에 제작할 수 있는 수성병기의 최대치를 증가시켜주는 효과가 있습니다.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 제작 속도 증가는 수성병기의 제작 속도를 증가시켜주는 효과가 있습니다.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(이게뭔당연한소리야………….)</a:t>
            </a:r>
          </a:p>
        </p:txBody>
      </p:sp>
      <p:cxnSp>
        <p:nvCxnSpPr>
          <p:cNvPr id="873" name="Shape 873"/>
          <p:cNvCxnSpPr>
            <a:stCxn id="872" idx="1"/>
            <a:endCxn id="856" idx="3"/>
          </p:cNvCxnSpPr>
          <p:nvPr/>
        </p:nvCxnSpPr>
        <p:spPr>
          <a:xfrm flipH="1">
            <a:off x="7192813" y="3202822"/>
            <a:ext cx="293400" cy="3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74" name="Shape 874"/>
          <p:cNvCxnSpPr/>
          <p:nvPr/>
        </p:nvCxnSpPr>
        <p:spPr>
          <a:xfrm flipH="1" rot="10800000">
            <a:off x="7524178" y="3961155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5" name="Shape 875"/>
          <p:cNvSpPr/>
          <p:nvPr/>
        </p:nvSpPr>
        <p:spPr>
          <a:xfrm>
            <a:off x="7477522" y="1959352"/>
            <a:ext cx="337955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확인 버튼 없는 팝업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(주위 다른 곳을 누르면 팝업이 닫히도록 처리)</a:t>
            </a:r>
          </a:p>
        </p:txBody>
      </p:sp>
      <p:pic>
        <p:nvPicPr>
          <p:cNvPr id="876" name="Shape 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54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/>
          <p:nvPr/>
        </p:nvSpPr>
        <p:spPr>
          <a:xfrm>
            <a:off x="550627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543308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9" name="Shape 879"/>
          <p:cNvSpPr/>
          <p:nvPr/>
        </p:nvSpPr>
        <p:spPr>
          <a:xfrm>
            <a:off x="550627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80" name="Shape 880"/>
          <p:cNvSpPr/>
          <p:nvPr/>
        </p:nvSpPr>
        <p:spPr>
          <a:xfrm>
            <a:off x="626120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Shape 881"/>
          <p:cNvSpPr/>
          <p:nvPr/>
        </p:nvSpPr>
        <p:spPr>
          <a:xfrm rot="10800000">
            <a:off x="709490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654202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Shape 883"/>
          <p:cNvCxnSpPr/>
          <p:nvPr/>
        </p:nvCxnSpPr>
        <p:spPr>
          <a:xfrm>
            <a:off x="654202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4" name="Shape 884"/>
          <p:cNvSpPr/>
          <p:nvPr/>
        </p:nvSpPr>
        <p:spPr>
          <a:xfrm>
            <a:off x="1724758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85" name="Shape 8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289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/>
          <p:nvPr/>
        </p:nvSpPr>
        <p:spPr>
          <a:xfrm>
            <a:off x="942396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Shape 8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6734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Shape 8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55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2666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Shape 8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8127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/>
          <p:nvPr/>
        </p:nvSpPr>
        <p:spPr>
          <a:xfrm>
            <a:off x="1181400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2" name="Shape 892"/>
          <p:cNvSpPr/>
          <p:nvPr/>
        </p:nvSpPr>
        <p:spPr>
          <a:xfrm>
            <a:off x="1837650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3" name="Shape 893"/>
          <p:cNvSpPr/>
          <p:nvPr/>
        </p:nvSpPr>
        <p:spPr>
          <a:xfrm>
            <a:off x="2540558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94" name="Shape 894"/>
          <p:cNvSpPr/>
          <p:nvPr/>
        </p:nvSpPr>
        <p:spPr>
          <a:xfrm>
            <a:off x="3234143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95" name="Shape 895"/>
          <p:cNvCxnSpPr/>
          <p:nvPr/>
        </p:nvCxnSpPr>
        <p:spPr>
          <a:xfrm>
            <a:off x="732666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96" name="Shape 896"/>
          <p:cNvSpPr/>
          <p:nvPr/>
        </p:nvSpPr>
        <p:spPr>
          <a:xfrm>
            <a:off x="1338270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2555741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2854211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99" name="Shape 899"/>
          <p:cNvSpPr/>
          <p:nvPr/>
        </p:nvSpPr>
        <p:spPr>
          <a:xfrm>
            <a:off x="2444688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738408" y="349917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901" name="Shape 901"/>
          <p:cNvSpPr/>
          <p:nvPr/>
        </p:nvSpPr>
        <p:spPr>
          <a:xfrm>
            <a:off x="149505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020" y="1909216"/>
            <a:ext cx="1247895" cy="843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3" name="Shape 903"/>
          <p:cNvCxnSpPr>
            <a:endCxn id="867" idx="0"/>
          </p:cNvCxnSpPr>
          <p:nvPr/>
        </p:nvCxnSpPr>
        <p:spPr>
          <a:xfrm>
            <a:off x="3653810" y="4587957"/>
            <a:ext cx="2900700" cy="1575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04" name="Shape 904"/>
          <p:cNvSpPr/>
          <p:nvPr/>
        </p:nvSpPr>
        <p:spPr>
          <a:xfrm>
            <a:off x="610837" y="1034904"/>
            <a:ext cx="3027253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594381" y="1305025"/>
            <a:ext cx="312821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전쟁공방은 수성병기를 제작할 수 있는 장소입니다.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전쟁공방의 업그레이드로 새로운 수성병기를 더 많이 더 빨리</a:t>
            </a:r>
            <a:b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만들 수 있습니다.</a:t>
            </a:r>
          </a:p>
        </p:txBody>
      </p:sp>
      <p:sp>
        <p:nvSpPr>
          <p:cNvPr id="906" name="Shape 906"/>
          <p:cNvSpPr/>
          <p:nvPr/>
        </p:nvSpPr>
        <p:spPr>
          <a:xfrm>
            <a:off x="1181400" y="1042187"/>
            <a:ext cx="184733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LV 14</a:t>
            </a:r>
          </a:p>
        </p:txBody>
      </p:sp>
      <p:cxnSp>
        <p:nvCxnSpPr>
          <p:cNvPr id="907" name="Shape 907"/>
          <p:cNvCxnSpPr/>
          <p:nvPr/>
        </p:nvCxnSpPr>
        <p:spPr>
          <a:xfrm>
            <a:off x="610837" y="1307307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8" name="Shape 908"/>
          <p:cNvSpPr/>
          <p:nvPr/>
        </p:nvSpPr>
        <p:spPr>
          <a:xfrm>
            <a:off x="646818" y="1708817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세부 내용</a:t>
            </a:r>
          </a:p>
        </p:txBody>
      </p:sp>
      <p:sp>
        <p:nvSpPr>
          <p:cNvPr id="909" name="Shape 909"/>
          <p:cNvSpPr/>
          <p:nvPr/>
        </p:nvSpPr>
        <p:spPr>
          <a:xfrm>
            <a:off x="3295457" y="1012841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0" name="Shape 910"/>
          <p:cNvGraphicFramePr/>
          <p:nvPr/>
        </p:nvGraphicFramePr>
        <p:xfrm>
          <a:off x="654172" y="2014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{1137ACB3-3D7A-485F-B481-2ADD79394ECB}</a:tableStyleId>
              </a:tblPr>
              <a:tblGrid>
                <a:gridCol w="329900"/>
                <a:gridCol w="923300"/>
                <a:gridCol w="923300"/>
                <a:gridCol w="772375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제작수량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제작속도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1,112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1,449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1,861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2,364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2,979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3,731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4,649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5,772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7,143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911" name="Shape 911"/>
          <p:cNvSpPr/>
          <p:nvPr/>
        </p:nvSpPr>
        <p:spPr>
          <a:xfrm>
            <a:off x="658670" y="6184455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pic>
        <p:nvPicPr>
          <p:cNvPr id="912" name="Shape 9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62816" y="1590196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/>
          <p:nvPr/>
        </p:nvSpPr>
        <p:spPr>
          <a:xfrm>
            <a:off x="3351439" y="5911873"/>
            <a:ext cx="254992" cy="61537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4446816" y="176979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14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915" name="Shape 915"/>
          <p:cNvCxnSpPr/>
          <p:nvPr/>
        </p:nvCxnSpPr>
        <p:spPr>
          <a:xfrm>
            <a:off x="4495232" y="178630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16" name="Shape 916"/>
          <p:cNvCxnSpPr/>
          <p:nvPr/>
        </p:nvCxnSpPr>
        <p:spPr>
          <a:xfrm>
            <a:off x="4489012" y="209732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17" name="Shape 917"/>
          <p:cNvCxnSpPr/>
          <p:nvPr/>
        </p:nvCxnSpPr>
        <p:spPr>
          <a:xfrm flipH="1" rot="10800000">
            <a:off x="7499574" y="2432854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18" name="Shape 918"/>
          <p:cNvSpPr/>
          <p:nvPr/>
        </p:nvSpPr>
        <p:spPr>
          <a:xfrm>
            <a:off x="4262228" y="387379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수량 증가           +640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속도 증가           +64%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Shape 9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603058" y="118834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27" name="Shape 927"/>
          <p:cNvSpPr/>
          <p:nvPr/>
        </p:nvSpPr>
        <p:spPr>
          <a:xfrm>
            <a:off x="610377" y="494694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28" name="Shape 928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Shape 929"/>
          <p:cNvSpPr/>
          <p:nvPr/>
        </p:nvSpPr>
        <p:spPr>
          <a:xfrm rot="10800000">
            <a:off x="769240" y="616733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1" name="Shape 931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32" name="Shape 932"/>
          <p:cNvSpPr/>
          <p:nvPr/>
        </p:nvSpPr>
        <p:spPr>
          <a:xfrm>
            <a:off x="1784508" y="302561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33" name="Shape 9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/>
          <p:nvPr/>
        </p:nvSpPr>
        <p:spPr>
          <a:xfrm>
            <a:off x="1002146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5" name="Shape 9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4" y="91117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5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7" y="91117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/>
          <p:nvPr/>
        </p:nvSpPr>
        <p:spPr>
          <a:xfrm>
            <a:off x="1241150" y="91289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40" name="Shape 940"/>
          <p:cNvSpPr/>
          <p:nvPr/>
        </p:nvSpPr>
        <p:spPr>
          <a:xfrm>
            <a:off x="1897400" y="90666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41" name="Shape 941"/>
          <p:cNvSpPr/>
          <p:nvPr/>
        </p:nvSpPr>
        <p:spPr>
          <a:xfrm>
            <a:off x="2600308" y="91910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42" name="Shape 942"/>
          <p:cNvSpPr/>
          <p:nvPr/>
        </p:nvSpPr>
        <p:spPr>
          <a:xfrm>
            <a:off x="3293894" y="90355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43" name="Shape 943"/>
          <p:cNvCxnSpPr/>
          <p:nvPr/>
        </p:nvCxnSpPr>
        <p:spPr>
          <a:xfrm>
            <a:off x="792416" y="116362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44" name="Shape 944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2599636" y="6131098"/>
            <a:ext cx="122180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947" name="Shape 947"/>
          <p:cNvSpPr/>
          <p:nvPr/>
        </p:nvSpPr>
        <p:spPr>
          <a:xfrm>
            <a:off x="2504438" y="177717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2488897" y="1794852"/>
            <a:ext cx="1180922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전쟁공방은 수성병기를 제작할 수 있는 장소입니다.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전쟁공방의 업그레이드로 새로운 수성병기를 더 많이 더 빨리 만들 수 있습니다.</a:t>
            </a:r>
          </a:p>
        </p:txBody>
      </p:sp>
      <p:sp>
        <p:nvSpPr>
          <p:cNvPr id="949" name="Shape 949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50" name="Shape 950"/>
          <p:cNvSpPr/>
          <p:nvPr/>
        </p:nvSpPr>
        <p:spPr>
          <a:xfrm>
            <a:off x="215538" y="142595"/>
            <a:ext cx="39084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상세정보_업그레이드 취소</a:t>
            </a:r>
          </a:p>
        </p:txBody>
      </p:sp>
      <p:pic>
        <p:nvPicPr>
          <p:cNvPr id="951" name="Shape 9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170" y="1388209"/>
            <a:ext cx="1463853" cy="147918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/>
          <p:nvPr/>
        </p:nvSpPr>
        <p:spPr>
          <a:xfrm>
            <a:off x="1110267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953" name="Shape 953"/>
          <p:cNvCxnSpPr/>
          <p:nvPr/>
        </p:nvCxnSpPr>
        <p:spPr>
          <a:xfrm>
            <a:off x="1094808" y="16910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54" name="Shape 954"/>
          <p:cNvCxnSpPr/>
          <p:nvPr/>
        </p:nvCxnSpPr>
        <p:spPr>
          <a:xfrm>
            <a:off x="1088587" y="20020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55" name="Shape 955"/>
          <p:cNvSpPr/>
          <p:nvPr/>
        </p:nvSpPr>
        <p:spPr>
          <a:xfrm>
            <a:off x="3996435" y="873632"/>
            <a:ext cx="69096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취소의 경우, 건물이 업그레이드 진행 상태에서 노출되는 버튼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되며, 업그레이드 취소 진행 시 업그레이드 비용이 50% 복구 됩니다.</a:t>
            </a:r>
          </a:p>
        </p:txBody>
      </p:sp>
      <p:sp>
        <p:nvSpPr>
          <p:cNvPr id="956" name="Shape 956"/>
          <p:cNvSpPr/>
          <p:nvPr/>
        </p:nvSpPr>
        <p:spPr>
          <a:xfrm>
            <a:off x="4580017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58" name="Shape 958"/>
          <p:cNvCxnSpPr>
            <a:stCxn id="945" idx="0"/>
            <a:endCxn id="956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59" name="Shape 959"/>
          <p:cNvSpPr/>
          <p:nvPr/>
        </p:nvSpPr>
        <p:spPr>
          <a:xfrm>
            <a:off x="792416" y="3795860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수량 증가           +640 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속도 증가           +64% </a:t>
            </a:r>
            <a:r>
              <a:rPr b="1" lang="en-US" sz="10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+0%</a:t>
            </a:r>
          </a:p>
        </p:txBody>
      </p:sp>
      <p:grpSp>
        <p:nvGrpSpPr>
          <p:cNvPr id="960" name="Shape 960"/>
          <p:cNvGrpSpPr/>
          <p:nvPr/>
        </p:nvGrpSpPr>
        <p:grpSpPr>
          <a:xfrm>
            <a:off x="781819" y="2118204"/>
            <a:ext cx="1375301" cy="1001928"/>
            <a:chOff x="699618" y="1227266"/>
            <a:chExt cx="1375301" cy="1001928"/>
          </a:xfrm>
        </p:grpSpPr>
        <p:pic>
          <p:nvPicPr>
            <p:cNvPr id="961" name="Shape 96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2" name="Shape 962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/>
        </p:nvSpPr>
        <p:spPr>
          <a:xfrm>
            <a:off x="636104" y="365760"/>
            <a:ext cx="2194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기능 정의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1245113" y="735099"/>
            <a:ext cx="10813800" cy="5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내 타운에서 전투가 일어날 경우 상대에게 피해를 주는 소모품이다.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타운에서 벌어지는 모든 종류의 전투에 적용된다. (개인 전투, 집결 전투)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시뮬레이션이 시작하기 전에 상대에게 우선 피해를 적용한 뒤, 감소한 부대를 가지고 전투 시뮬레이션에 돌입한다.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수성병기의 데미지 적용 방식은 후술한다.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4 종류가 있으며, 각각 1~3티어가 존재한다. (총 12개)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종류의 수성병기는 정해진 병종만 공격할 수 있다. (대상에 공격가능한 병종이 없을 경우 해당 수성병기는 아무런 기능도 하지 않는다.)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1) 낙석 : 보병, 창병 공격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2) 통나무 : 궁병, 석궁병 공격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3) 질려 : 기병, 궁기병 공격    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4) 불화살 : 충차, 투석기 공격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최초 건설 시 </a:t>
            </a:r>
            <a:r>
              <a:rPr lang="en-US" sz="1100">
                <a:solidFill>
                  <a:schemeClr val="dk1"/>
                </a:solidFill>
              </a:rPr>
              <a:t>제작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있는 수성병기는 1레벨 낙석 뿐이다.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아카데미의 과학기술 연구를 통해 추가적으로 다른 수성병기들을 제작 가능하도록 오픈할 수 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 연구 조건으로 전쟁공방의 레벨을 걸어 놓는다.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보유 가능 최대치가 있으며 최대치를 초과하여 </a:t>
            </a:r>
            <a:r>
              <a:rPr lang="en-US" sz="1100">
                <a:solidFill>
                  <a:schemeClr val="dk1"/>
                </a:solidFill>
              </a:rPr>
              <a:t>제작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없다.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보유 가능 최대치는 성벽의 레벨에 비례하여 증가한다. (테이블로 정의)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최대치는 과학기술 연구에 의해 고정 값으로 증가할 수 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수성병기가 전투에서 기록한 킬 수는 전투 보고 메일의 상세정보에서 확인할 수 있다. (메일 기획서 추가 예정)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중인 모든 수성병기에 대한 정보는 연병장 UI에서 확인할 수 있다. (연병장 기획서 추가 예정)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폐기할 수 있으며, 폐기한 수량 만큼을 보유량에서 잃게 되며, 폐기한 수성병기의 전투력만큼 총 전투력이 감소한다.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수성병기를 폐기해도 제작에 들어간 자원이 반환되지는 않는다.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2016.09.29. 	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2016.10.25. 	수성병기 제작 기능 정의 추가, 수성병기 공격대상 수정</a:t>
            </a:r>
          </a:p>
          <a:p>
            <a:pPr indent="0"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/>
              <a:t>V1.2 – 2016.11.07.	수성병기 폐기 기능 추가, 수성병기 제작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975" name="Shape 9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057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Shape 976"/>
          <p:cNvSpPr/>
          <p:nvPr/>
        </p:nvSpPr>
        <p:spPr>
          <a:xfrm>
            <a:off x="215538" y="142595"/>
            <a:ext cx="3156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UI - 기본화면</a:t>
            </a:r>
          </a:p>
        </p:txBody>
      </p:sp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62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>
            <a:off x="5619935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979" name="Shape 9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2178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0" name="Shape 980"/>
          <p:cNvGrpSpPr/>
          <p:nvPr/>
        </p:nvGrpSpPr>
        <p:grpSpPr>
          <a:xfrm>
            <a:off x="8429601" y="1036498"/>
            <a:ext cx="279620" cy="272477"/>
            <a:chOff x="4595853" y="2878372"/>
            <a:chExt cx="279620" cy="272477"/>
          </a:xfrm>
        </p:grpSpPr>
        <p:sp>
          <p:nvSpPr>
            <p:cNvPr id="981" name="Shape 981"/>
            <p:cNvSpPr/>
            <p:nvPr/>
          </p:nvSpPr>
          <p:spPr>
            <a:xfrm>
              <a:off x="45958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Shape 982"/>
            <p:cNvSpPr/>
            <p:nvPr/>
          </p:nvSpPr>
          <p:spPr>
            <a:xfrm>
              <a:off x="47482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47482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45958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5" name="Shape 985"/>
          <p:cNvSpPr/>
          <p:nvPr/>
        </p:nvSpPr>
        <p:spPr>
          <a:xfrm>
            <a:off x="5644767" y="4213782"/>
            <a:ext cx="3240000" cy="801278"/>
          </a:xfrm>
          <a:prstGeom prst="rect">
            <a:avLst/>
          </a:prstGeom>
          <a:gradFill>
            <a:gsLst>
              <a:gs pos="0">
                <a:schemeClr val="dk1"/>
              </a:gs>
              <a:gs pos="23000">
                <a:srgbClr val="0C0C0C">
                  <a:alpha val="80000"/>
                </a:srgbClr>
              </a:gs>
              <a:gs pos="69000">
                <a:srgbClr val="3F3F3F">
                  <a:alpha val="69803"/>
                </a:srgbClr>
              </a:gs>
              <a:gs pos="97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6823257" y="4289194"/>
            <a:ext cx="857839" cy="65044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ED7D31">
                  <a:alpha val="0"/>
                </a:srgbClr>
              </a:gs>
            </a:gsLst>
            <a:lin ang="16200000" scaled="0"/>
          </a:gradFill>
          <a:ln cap="flat" cmpd="sng" w="254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Shape 987"/>
          <p:cNvSpPr/>
          <p:nvPr/>
        </p:nvSpPr>
        <p:spPr>
          <a:xfrm>
            <a:off x="7724163" y="4289194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8619179" y="4289194"/>
            <a:ext cx="240406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989" name="Shape 9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4767" y="5088528"/>
            <a:ext cx="3252590" cy="721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화면 캡처" id="990" name="Shape 9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2178" y="5757848"/>
            <a:ext cx="3265179" cy="6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/>
          <p:nvPr/>
        </p:nvSpPr>
        <p:spPr>
          <a:xfrm>
            <a:off x="6823257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8014336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Shape 993"/>
          <p:cNvSpPr txBox="1"/>
          <p:nvPr/>
        </p:nvSpPr>
        <p:spPr>
          <a:xfrm>
            <a:off x="6749543" y="5864696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즉시</a:t>
            </a:r>
            <a:r>
              <a:rPr b="1" lang="en-US" sz="900">
                <a:solidFill>
                  <a:srgbClr val="EEE2C7"/>
                </a:solidFill>
              </a:rPr>
              <a:t>제작</a:t>
            </a:r>
          </a:p>
        </p:txBody>
      </p:sp>
      <p:sp>
        <p:nvSpPr>
          <p:cNvPr id="994" name="Shape 994"/>
          <p:cNvSpPr/>
          <p:nvPr/>
        </p:nvSpPr>
        <p:spPr>
          <a:xfrm>
            <a:off x="6650404" y="952500"/>
            <a:ext cx="1228724" cy="229254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23257" y="2057175"/>
            <a:ext cx="1844711" cy="18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24568" y="4259248"/>
            <a:ext cx="680395" cy="68039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 txBox="1"/>
          <p:nvPr/>
        </p:nvSpPr>
        <p:spPr>
          <a:xfrm>
            <a:off x="5631455" y="1704628"/>
            <a:ext cx="1130437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보유 : 999,999</a:t>
            </a:r>
          </a:p>
        </p:txBody>
      </p:sp>
      <p:pic>
        <p:nvPicPr>
          <p:cNvPr id="998" name="Shape 9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13540" y="1760682"/>
            <a:ext cx="364318" cy="31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Shape 9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9537" y="2262658"/>
            <a:ext cx="184753" cy="184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0" name="Shape 1000"/>
          <p:cNvGrpSpPr/>
          <p:nvPr/>
        </p:nvGrpSpPr>
        <p:grpSpPr>
          <a:xfrm>
            <a:off x="5910410" y="2270963"/>
            <a:ext cx="950872" cy="198781"/>
            <a:chOff x="683747" y="2270963"/>
            <a:chExt cx="950872" cy="198781"/>
          </a:xfrm>
        </p:grpSpPr>
        <p:sp>
          <p:nvSpPr>
            <p:cNvPr id="1001" name="Shape 1001"/>
            <p:cNvSpPr/>
            <p:nvPr/>
          </p:nvSpPr>
          <p:spPr>
            <a:xfrm>
              <a:off x="683747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888650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1074551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1252144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1435838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6" name="Shape 100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1752537">
            <a:off x="7645048" y="4511136"/>
            <a:ext cx="979287" cy="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31329" y="4605382"/>
            <a:ext cx="250671" cy="31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Shape 1008"/>
          <p:cNvSpPr/>
          <p:nvPr/>
        </p:nvSpPr>
        <p:spPr>
          <a:xfrm>
            <a:off x="5708585" y="2842765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6109192" y="2842765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21032" y="2842765"/>
            <a:ext cx="351684" cy="35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15">
            <a:alphaModFix/>
          </a:blip>
          <a:srcRect b="48450" l="65099" r="0" t="0"/>
          <a:stretch/>
        </p:blipFill>
        <p:spPr>
          <a:xfrm>
            <a:off x="6116335" y="2865098"/>
            <a:ext cx="373593" cy="31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Shape 1012"/>
          <p:cNvSpPr/>
          <p:nvPr/>
        </p:nvSpPr>
        <p:spPr>
          <a:xfrm>
            <a:off x="9205450" y="493699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목록형 UI로 전환된다.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(병영과 동일)</a:t>
            </a:r>
          </a:p>
        </p:txBody>
      </p:sp>
      <p:cxnSp>
        <p:nvCxnSpPr>
          <p:cNvPr id="1013" name="Shape 1013"/>
          <p:cNvCxnSpPr>
            <a:stCxn id="1012" idx="1"/>
            <a:endCxn id="982" idx="3"/>
          </p:cNvCxnSpPr>
          <p:nvPr/>
        </p:nvCxnSpPr>
        <p:spPr>
          <a:xfrm flipH="1">
            <a:off x="8709250" y="736582"/>
            <a:ext cx="496200" cy="36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14" name="Shape 1014"/>
          <p:cNvSpPr/>
          <p:nvPr/>
        </p:nvSpPr>
        <p:spPr>
          <a:xfrm>
            <a:off x="9205450" y="1020136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수성병기의 보유 중인 수량을 표시한다.</a:t>
            </a:r>
          </a:p>
        </p:txBody>
      </p:sp>
      <p:cxnSp>
        <p:nvCxnSpPr>
          <p:cNvPr id="1015" name="Shape 1015"/>
          <p:cNvCxnSpPr>
            <a:stCxn id="1014" idx="1"/>
            <a:endCxn id="997" idx="3"/>
          </p:cNvCxnSpPr>
          <p:nvPr/>
        </p:nvCxnSpPr>
        <p:spPr>
          <a:xfrm flipH="1">
            <a:off x="6761950" y="1263019"/>
            <a:ext cx="2443500" cy="65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16" name="Shape 1016"/>
          <p:cNvSpPr/>
          <p:nvPr/>
        </p:nvSpPr>
        <p:spPr>
          <a:xfrm>
            <a:off x="9205450" y="1531262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수성병기의 공격력을 약식으로 표현한다.</a:t>
            </a:r>
          </a:p>
        </p:txBody>
      </p:sp>
      <p:cxnSp>
        <p:nvCxnSpPr>
          <p:cNvPr id="1017" name="Shape 1017"/>
          <p:cNvCxnSpPr>
            <a:stCxn id="1016" idx="1"/>
          </p:cNvCxnSpPr>
          <p:nvPr/>
        </p:nvCxnSpPr>
        <p:spPr>
          <a:xfrm flipH="1">
            <a:off x="6855250" y="1774145"/>
            <a:ext cx="2350200" cy="514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18" name="Shape 1018"/>
          <p:cNvSpPr/>
          <p:nvPr/>
        </p:nvSpPr>
        <p:spPr>
          <a:xfrm>
            <a:off x="9205450" y="2041051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수성병기 세부정보 및 처분 UI로 이동한다.</a:t>
            </a:r>
          </a:p>
        </p:txBody>
      </p:sp>
      <p:cxnSp>
        <p:nvCxnSpPr>
          <p:cNvPr id="1019" name="Shape 1019"/>
          <p:cNvCxnSpPr>
            <a:stCxn id="1018" idx="1"/>
          </p:cNvCxnSpPr>
          <p:nvPr/>
        </p:nvCxnSpPr>
        <p:spPr>
          <a:xfrm rot="10800000">
            <a:off x="8627350" y="2064034"/>
            <a:ext cx="578100" cy="21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20" name="Shape 1020"/>
          <p:cNvSpPr/>
          <p:nvPr/>
        </p:nvSpPr>
        <p:spPr>
          <a:xfrm>
            <a:off x="9205450" y="2572700"/>
            <a:ext cx="2570807" cy="78275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수성병기가 공격 가능한 유닛을 아이콘으로 표시한다.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처음엔 하나였다가 업그레이드되면 두개가 된다.</a:t>
            </a:r>
          </a:p>
        </p:txBody>
      </p:sp>
      <p:cxnSp>
        <p:nvCxnSpPr>
          <p:cNvPr id="1021" name="Shape 1021"/>
          <p:cNvCxnSpPr>
            <a:stCxn id="1020" idx="1"/>
          </p:cNvCxnSpPr>
          <p:nvPr/>
        </p:nvCxnSpPr>
        <p:spPr>
          <a:xfrm flipH="1">
            <a:off x="6500050" y="2964075"/>
            <a:ext cx="2705400" cy="62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22" name="Shape 1022"/>
          <p:cNvSpPr/>
          <p:nvPr/>
        </p:nvSpPr>
        <p:spPr>
          <a:xfrm>
            <a:off x="9205450" y="3384212"/>
            <a:ext cx="2570807" cy="5176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선택 중인 수성병기는 하이라이트 처리.</a:t>
            </a:r>
          </a:p>
        </p:txBody>
      </p:sp>
      <p:cxnSp>
        <p:nvCxnSpPr>
          <p:cNvPr id="1023" name="Shape 1023"/>
          <p:cNvCxnSpPr>
            <a:stCxn id="1022" idx="1"/>
            <a:endCxn id="996" idx="0"/>
          </p:cNvCxnSpPr>
          <p:nvPr/>
        </p:nvCxnSpPr>
        <p:spPr>
          <a:xfrm flipH="1">
            <a:off x="7264750" y="3643049"/>
            <a:ext cx="1940700" cy="616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24" name="Shape 1024"/>
          <p:cNvSpPr/>
          <p:nvPr/>
        </p:nvSpPr>
        <p:spPr>
          <a:xfrm>
            <a:off x="9205450" y="3940798"/>
            <a:ext cx="2570807" cy="5176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아직 오픈 되지 않은 수성병기는 잠금 표시.</a:t>
            </a:r>
          </a:p>
        </p:txBody>
      </p:sp>
      <p:cxnSp>
        <p:nvCxnSpPr>
          <p:cNvPr id="1025" name="Shape 1025"/>
          <p:cNvCxnSpPr>
            <a:stCxn id="1024" idx="1"/>
            <a:endCxn id="1007" idx="0"/>
          </p:cNvCxnSpPr>
          <p:nvPr/>
        </p:nvCxnSpPr>
        <p:spPr>
          <a:xfrm flipH="1">
            <a:off x="8456650" y="4199636"/>
            <a:ext cx="748800" cy="405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26" name="Shape 1026"/>
          <p:cNvSpPr txBox="1"/>
          <p:nvPr/>
        </p:nvSpPr>
        <p:spPr>
          <a:xfrm>
            <a:off x="807818" y="806654"/>
            <a:ext cx="4700695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액션버튼에서 ‘제작‘으로 진입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구조는 병영 UI와 동일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수성병기의 현재 보유 수량을 표시한다.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수성병기의 공격력을 게이지 형태로 표시한다.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수성병기가 공격 가능한 유닛을 아이콘으로 표시한다.</a:t>
            </a:r>
          </a:p>
        </p:txBody>
      </p:sp>
      <p:sp>
        <p:nvSpPr>
          <p:cNvPr id="1027" name="Shape 1027"/>
          <p:cNvSpPr txBox="1"/>
          <p:nvPr/>
        </p:nvSpPr>
        <p:spPr>
          <a:xfrm>
            <a:off x="8059160" y="5854287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</a:rPr>
              <a:t>제작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1033" name="Shape 10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839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Shape 1034"/>
          <p:cNvSpPr/>
          <p:nvPr/>
        </p:nvSpPr>
        <p:spPr>
          <a:xfrm>
            <a:off x="215538" y="142595"/>
            <a:ext cx="3491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UI – 목록형 화면</a:t>
            </a:r>
          </a:p>
        </p:txBody>
      </p:sp>
      <p:sp>
        <p:nvSpPr>
          <p:cNvPr id="1035" name="Shape 1035"/>
          <p:cNvSpPr/>
          <p:nvPr/>
        </p:nvSpPr>
        <p:spPr>
          <a:xfrm>
            <a:off x="800383" y="873632"/>
            <a:ext cx="690969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기본화면에서 화면전환 버튼 터치 시 진입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병영과 동일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Shape 10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9644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Shape 1037"/>
          <p:cNvSpPr/>
          <p:nvPr/>
        </p:nvSpPr>
        <p:spPr>
          <a:xfrm>
            <a:off x="5574719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038" name="Shape 10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960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9" name="Shape 1039"/>
          <p:cNvGrpSpPr/>
          <p:nvPr/>
        </p:nvGrpSpPr>
        <p:grpSpPr>
          <a:xfrm>
            <a:off x="8456100" y="969445"/>
            <a:ext cx="279620" cy="272477"/>
            <a:chOff x="4595853" y="2878372"/>
            <a:chExt cx="279620" cy="272477"/>
          </a:xfrm>
        </p:grpSpPr>
        <p:sp>
          <p:nvSpPr>
            <p:cNvPr id="1040" name="Shape 1040"/>
            <p:cNvSpPr/>
            <p:nvPr/>
          </p:nvSpPr>
          <p:spPr>
            <a:xfrm>
              <a:off x="45958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7482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7482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45958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화면 캡처" id="1044" name="Shape 10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6962" y="5757848"/>
            <a:ext cx="3265179" cy="6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/>
          <p:nvPr/>
        </p:nvSpPr>
        <p:spPr>
          <a:xfrm>
            <a:off x="6778040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7969120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6704327" y="5864696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즉시</a:t>
            </a:r>
            <a:r>
              <a:rPr b="1" lang="en-US" sz="900">
                <a:solidFill>
                  <a:srgbClr val="EEE2C7"/>
                </a:solidFill>
              </a:rPr>
              <a:t>제작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8013942" y="5854287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</a:rPr>
              <a:t>제작</a:t>
            </a:r>
          </a:p>
        </p:txBody>
      </p:sp>
      <p:sp>
        <p:nvSpPr>
          <p:cNvPr id="1049" name="Shape 1049"/>
          <p:cNvSpPr/>
          <p:nvPr/>
        </p:nvSpPr>
        <p:spPr>
          <a:xfrm>
            <a:off x="6605188" y="952500"/>
            <a:ext cx="1228724" cy="229254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sp>
        <p:nvSpPr>
          <p:cNvPr id="1050" name="Shape 1050"/>
          <p:cNvSpPr/>
          <p:nvPr/>
        </p:nvSpPr>
        <p:spPr>
          <a:xfrm>
            <a:off x="5642550" y="1308975"/>
            <a:ext cx="3116579" cy="444887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051" name="Shape 10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9551" y="5055128"/>
            <a:ext cx="3252590" cy="7210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/>
          <p:nvPr/>
        </p:nvSpPr>
        <p:spPr>
          <a:xfrm>
            <a:off x="5710612" y="1412642"/>
            <a:ext cx="857839" cy="65044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ED7D31">
                  <a:alpha val="0"/>
                </a:srgbClr>
              </a:gs>
            </a:gsLst>
            <a:lin ang="16200000" scaled="0"/>
          </a:gradFill>
          <a:ln cap="flat" cmpd="sng" w="254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6784510" y="141264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7855757" y="141264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6784510" y="2260703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/>
          <p:nvPr/>
        </p:nvSpPr>
        <p:spPr>
          <a:xfrm>
            <a:off x="5710612" y="2260703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Shape 1057"/>
          <p:cNvSpPr/>
          <p:nvPr/>
        </p:nvSpPr>
        <p:spPr>
          <a:xfrm>
            <a:off x="7858045" y="2260703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7858045" y="314845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6796925" y="314845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5710612" y="314845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5710612" y="399799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6796053" y="399799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7864935" y="399799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4" name="Shape 10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752537">
            <a:off x="6698285" y="4206015"/>
            <a:ext cx="979287" cy="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3540" y="3999428"/>
            <a:ext cx="842878" cy="6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Shape 10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13632" y="4147767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Shape 10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08427" y="4147767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Shape 10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96878" y="4015810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Shape 10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04308" y="4147767"/>
            <a:ext cx="250671" cy="31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Shape 1070"/>
          <p:cNvSpPr/>
          <p:nvPr/>
        </p:nvSpPr>
        <p:spPr>
          <a:xfrm>
            <a:off x="5574719" y="4403982"/>
            <a:ext cx="3277421" cy="649992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/>
              </a:gs>
              <a:gs pos="100000">
                <a:srgbClr val="000000">
                  <a:alpha val="49803"/>
                </a:srgbClr>
              </a:gs>
            </a:gsLst>
            <a:lin ang="16200000" scaled="0"/>
          </a:gra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1" name="Shape 10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81121" y="4447380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 txBox="1"/>
          <p:nvPr/>
        </p:nvSpPr>
        <p:spPr>
          <a:xfrm>
            <a:off x="6666397" y="4521092"/>
            <a:ext cx="10688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</p:txBody>
      </p:sp>
      <p:pic>
        <p:nvPicPr>
          <p:cNvPr id="1073" name="Shape 107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99455" y="4362994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Shape 10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99332" y="1411491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85122" y="2307872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Shape 107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70422" y="1444821"/>
            <a:ext cx="842878" cy="6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Shape 10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17712" y="3143146"/>
            <a:ext cx="842878" cy="6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Shape 10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752537">
            <a:off x="7787260" y="2489349"/>
            <a:ext cx="979287" cy="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08427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Shape 10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84482" y="2423923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Shape 108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752537">
            <a:off x="6696150" y="1624407"/>
            <a:ext cx="979287" cy="267079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Shape 1082"/>
          <p:cNvSpPr/>
          <p:nvPr/>
        </p:nvSpPr>
        <p:spPr>
          <a:xfrm>
            <a:off x="5699455" y="191762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Shape 108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14808" y="2359534"/>
            <a:ext cx="822863" cy="45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Shape 1084"/>
          <p:cNvSpPr/>
          <p:nvPr/>
        </p:nvSpPr>
        <p:spPr>
          <a:xfrm>
            <a:off x="5699455" y="2756223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Shape 1085"/>
          <p:cNvSpPr/>
          <p:nvPr/>
        </p:nvSpPr>
        <p:spPr>
          <a:xfrm>
            <a:off x="5699455" y="364263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804071" y="3225533"/>
            <a:ext cx="822863" cy="45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Shape 1087"/>
          <p:cNvSpPr/>
          <p:nvPr/>
        </p:nvSpPr>
        <p:spPr>
          <a:xfrm>
            <a:off x="6784510" y="364263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Shape 1088"/>
          <p:cNvSpPr/>
          <p:nvPr/>
        </p:nvSpPr>
        <p:spPr>
          <a:xfrm>
            <a:off x="7857364" y="364263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Shape 1089"/>
          <p:cNvSpPr/>
          <p:nvPr/>
        </p:nvSpPr>
        <p:spPr>
          <a:xfrm>
            <a:off x="6771864" y="2756223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Shape 1090"/>
          <p:cNvSpPr/>
          <p:nvPr/>
        </p:nvSpPr>
        <p:spPr>
          <a:xfrm>
            <a:off x="7846888" y="2756223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Shape 1091"/>
          <p:cNvSpPr/>
          <p:nvPr/>
        </p:nvSpPr>
        <p:spPr>
          <a:xfrm>
            <a:off x="6771864" y="191762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Shape 1092"/>
          <p:cNvSpPr/>
          <p:nvPr/>
        </p:nvSpPr>
        <p:spPr>
          <a:xfrm>
            <a:off x="7846888" y="191762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Shape 1093"/>
          <p:cNvSpPr txBox="1"/>
          <p:nvPr/>
        </p:nvSpPr>
        <p:spPr>
          <a:xfrm>
            <a:off x="5665937" y="1893639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통나무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6742007" y="1893639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불화살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7816572" y="1893639"/>
            <a:ext cx="89672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질려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7816572" y="2751482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불화살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7816572" y="3618635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3레벨 통나무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6780060" y="3618635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낙석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5704344" y="3618635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질려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5704344" y="2742046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낙석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6760459" y="2742046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통나무</a:t>
            </a:r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78768" y="2423923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3646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Shape 11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13632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Shape 11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18852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Shape 110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649631" y="4806625"/>
            <a:ext cx="184753" cy="184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Shape 1107"/>
          <p:cNvGrpSpPr/>
          <p:nvPr/>
        </p:nvGrpSpPr>
        <p:grpSpPr>
          <a:xfrm>
            <a:off x="6840505" y="4814929"/>
            <a:ext cx="950872" cy="198781"/>
            <a:chOff x="683747" y="2270963"/>
            <a:chExt cx="950872" cy="198781"/>
          </a:xfrm>
        </p:grpSpPr>
        <p:sp>
          <p:nvSpPr>
            <p:cNvPr id="1108" name="Shape 1108"/>
            <p:cNvSpPr/>
            <p:nvPr/>
          </p:nvSpPr>
          <p:spPr>
            <a:xfrm>
              <a:off x="683747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888650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074551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252144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435838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Shape 1113"/>
          <p:cNvSpPr/>
          <p:nvPr/>
        </p:nvSpPr>
        <p:spPr>
          <a:xfrm>
            <a:off x="9205450" y="493699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기본화면으로 전환된다.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(병영과 동일)</a:t>
            </a:r>
          </a:p>
        </p:txBody>
      </p:sp>
      <p:cxnSp>
        <p:nvCxnSpPr>
          <p:cNvPr id="1114" name="Shape 1114"/>
          <p:cNvCxnSpPr>
            <a:stCxn id="1113" idx="1"/>
          </p:cNvCxnSpPr>
          <p:nvPr/>
        </p:nvCxnSpPr>
        <p:spPr>
          <a:xfrm flipH="1">
            <a:off x="8709250" y="736582"/>
            <a:ext cx="496200" cy="36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5" name="Shape 1115"/>
          <p:cNvSpPr/>
          <p:nvPr/>
        </p:nvSpPr>
        <p:spPr>
          <a:xfrm>
            <a:off x="9205450" y="1051188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선택 중인 수성병기는 하이라이트 처리</a:t>
            </a:r>
          </a:p>
        </p:txBody>
      </p:sp>
      <p:cxnSp>
        <p:nvCxnSpPr>
          <p:cNvPr id="1116" name="Shape 1116"/>
          <p:cNvCxnSpPr>
            <a:stCxn id="1115" idx="1"/>
          </p:cNvCxnSpPr>
          <p:nvPr/>
        </p:nvCxnSpPr>
        <p:spPr>
          <a:xfrm flipH="1">
            <a:off x="6604450" y="1294071"/>
            <a:ext cx="2601000" cy="415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7" name="Shape 1117"/>
          <p:cNvSpPr/>
          <p:nvPr/>
        </p:nvSpPr>
        <p:spPr>
          <a:xfrm>
            <a:off x="9205450" y="1607734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아직 오픈 되지 않은 수성병기는 잠금 표시</a:t>
            </a:r>
          </a:p>
        </p:txBody>
      </p:sp>
      <p:cxnSp>
        <p:nvCxnSpPr>
          <p:cNvPr id="1118" name="Shape 1118"/>
          <p:cNvCxnSpPr>
            <a:stCxn id="1117" idx="1"/>
          </p:cNvCxnSpPr>
          <p:nvPr/>
        </p:nvCxnSpPr>
        <p:spPr>
          <a:xfrm flipH="1">
            <a:off x="8456050" y="1850617"/>
            <a:ext cx="749400" cy="660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9" name="Shape 1119"/>
          <p:cNvSpPr/>
          <p:nvPr/>
        </p:nvSpPr>
        <p:spPr>
          <a:xfrm>
            <a:off x="9205450" y="4180937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수성병기 세부정보 및 처분 UI로 이동한다.</a:t>
            </a:r>
          </a:p>
        </p:txBody>
      </p:sp>
      <p:cxnSp>
        <p:nvCxnSpPr>
          <p:cNvPr id="1120" name="Shape 1120"/>
          <p:cNvCxnSpPr>
            <a:stCxn id="1119" idx="1"/>
            <a:endCxn id="1071" idx="3"/>
          </p:cNvCxnSpPr>
          <p:nvPr/>
        </p:nvCxnSpPr>
        <p:spPr>
          <a:xfrm flipH="1">
            <a:off x="8845450" y="4423820"/>
            <a:ext cx="360000" cy="183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1126" name="Shape 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8910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Shape 1127"/>
          <p:cNvSpPr/>
          <p:nvPr/>
        </p:nvSpPr>
        <p:spPr>
          <a:xfrm>
            <a:off x="215538" y="142595"/>
            <a:ext cx="35734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UI – 제작 중 화면</a:t>
            </a:r>
          </a:p>
        </p:txBody>
      </p:sp>
      <p:pic>
        <p:nvPicPr>
          <p:cNvPr id="1128" name="Shape 1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7715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x="6542789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130" name="Shape 1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5032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1" name="Shape 1131"/>
          <p:cNvGrpSpPr/>
          <p:nvPr/>
        </p:nvGrpSpPr>
        <p:grpSpPr>
          <a:xfrm>
            <a:off x="9424171" y="969445"/>
            <a:ext cx="279620" cy="272477"/>
            <a:chOff x="4595853" y="2878372"/>
            <a:chExt cx="279620" cy="272477"/>
          </a:xfrm>
        </p:grpSpPr>
        <p:sp>
          <p:nvSpPr>
            <p:cNvPr id="1132" name="Shape 1132"/>
            <p:cNvSpPr/>
            <p:nvPr/>
          </p:nvSpPr>
          <p:spPr>
            <a:xfrm>
              <a:off x="45958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47482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47482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45958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화면 캡처" id="1136" name="Shape 1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5032" y="5757848"/>
            <a:ext cx="3265179" cy="6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Shape 1137"/>
          <p:cNvSpPr/>
          <p:nvPr/>
        </p:nvSpPr>
        <p:spPr>
          <a:xfrm>
            <a:off x="7746111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8937190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Shape 1139"/>
          <p:cNvSpPr txBox="1"/>
          <p:nvPr/>
        </p:nvSpPr>
        <p:spPr>
          <a:xfrm>
            <a:off x="7672397" y="5864696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즉시</a:t>
            </a:r>
            <a:r>
              <a:rPr b="1" lang="en-US" sz="900">
                <a:solidFill>
                  <a:srgbClr val="EEE2C7"/>
                </a:solidFill>
              </a:rPr>
              <a:t>제작</a:t>
            </a:r>
          </a:p>
        </p:txBody>
      </p:sp>
      <p:sp>
        <p:nvSpPr>
          <p:cNvPr id="1140" name="Shape 1140"/>
          <p:cNvSpPr txBox="1"/>
          <p:nvPr/>
        </p:nvSpPr>
        <p:spPr>
          <a:xfrm>
            <a:off x="8982014" y="5854287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</a:rPr>
              <a:t>제작</a:t>
            </a:r>
          </a:p>
        </p:txBody>
      </p:sp>
      <p:sp>
        <p:nvSpPr>
          <p:cNvPr id="1141" name="Shape 1141"/>
          <p:cNvSpPr/>
          <p:nvPr/>
        </p:nvSpPr>
        <p:spPr>
          <a:xfrm>
            <a:off x="7573259" y="952500"/>
            <a:ext cx="1228724" cy="229254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610621" y="1308975"/>
            <a:ext cx="3116579" cy="444887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143" name="Shape 11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67621" y="5055128"/>
            <a:ext cx="3252590" cy="721092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Shape 1144"/>
          <p:cNvSpPr/>
          <p:nvPr/>
        </p:nvSpPr>
        <p:spPr>
          <a:xfrm>
            <a:off x="6678684" y="1412642"/>
            <a:ext cx="857839" cy="65044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ED7D31">
                  <a:alpha val="0"/>
                </a:srgbClr>
              </a:gs>
            </a:gsLst>
            <a:lin ang="16200000" scaled="0"/>
          </a:gradFill>
          <a:ln cap="flat" cmpd="sng" w="254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Shape 1145"/>
          <p:cNvSpPr/>
          <p:nvPr/>
        </p:nvSpPr>
        <p:spPr>
          <a:xfrm>
            <a:off x="7752581" y="141264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Shape 1146"/>
          <p:cNvSpPr/>
          <p:nvPr/>
        </p:nvSpPr>
        <p:spPr>
          <a:xfrm>
            <a:off x="8823828" y="141264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7752581" y="2260703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6678682" y="2260703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8826115" y="2260703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8826115" y="314845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64996" y="314845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6678682" y="314845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6678682" y="399799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7764124" y="399799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8833007" y="3997992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752537">
            <a:off x="7666355" y="4206015"/>
            <a:ext cx="979287" cy="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Shape 11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71611" y="3999428"/>
            <a:ext cx="842878" cy="6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Shape 11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81703" y="4147767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76497" y="4147767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Shape 11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64949" y="4015810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Shape 11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72379" y="4147767"/>
            <a:ext cx="250671" cy="31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/>
          <p:nvPr/>
        </p:nvSpPr>
        <p:spPr>
          <a:xfrm>
            <a:off x="6542789" y="4403982"/>
            <a:ext cx="3277421" cy="649992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/>
              </a:gs>
              <a:gs pos="100000">
                <a:srgbClr val="000000">
                  <a:alpha val="49803"/>
                </a:srgbClr>
              </a:gs>
            </a:gsLst>
            <a:lin ang="16200000" scaled="0"/>
          </a:gra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Shape 11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49192" y="4447380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Shape 1164"/>
          <p:cNvSpPr txBox="1"/>
          <p:nvPr/>
        </p:nvSpPr>
        <p:spPr>
          <a:xfrm>
            <a:off x="7634468" y="4521092"/>
            <a:ext cx="10688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</p:txBody>
      </p:sp>
      <p:pic>
        <p:nvPicPr>
          <p:cNvPr id="1165" name="Shape 116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67525" y="4362994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Shape 11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67403" y="1411491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Shape 11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53193" y="2307872"/>
            <a:ext cx="680395" cy="68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Shape 116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38493" y="1444821"/>
            <a:ext cx="842878" cy="6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Shape 116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85782" y="3143146"/>
            <a:ext cx="842878" cy="6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Shape 11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752537">
            <a:off x="8755330" y="2489349"/>
            <a:ext cx="979287" cy="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Shape 11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76497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Shape 11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52553" y="2423923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Shape 117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752537">
            <a:off x="7664221" y="1624407"/>
            <a:ext cx="979287" cy="267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/>
          <p:nvPr/>
        </p:nvSpPr>
        <p:spPr>
          <a:xfrm>
            <a:off x="6667525" y="191762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Shape 117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82879" y="2359534"/>
            <a:ext cx="822863" cy="45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Shape 1176"/>
          <p:cNvSpPr/>
          <p:nvPr/>
        </p:nvSpPr>
        <p:spPr>
          <a:xfrm>
            <a:off x="6667525" y="2756223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6667525" y="364263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8" name="Shape 117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72142" y="3225533"/>
            <a:ext cx="822863" cy="45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Shape 1179"/>
          <p:cNvSpPr/>
          <p:nvPr/>
        </p:nvSpPr>
        <p:spPr>
          <a:xfrm>
            <a:off x="7752581" y="364263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Shape 1180"/>
          <p:cNvSpPr/>
          <p:nvPr/>
        </p:nvSpPr>
        <p:spPr>
          <a:xfrm>
            <a:off x="8825435" y="364263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Shape 1181"/>
          <p:cNvSpPr/>
          <p:nvPr/>
        </p:nvSpPr>
        <p:spPr>
          <a:xfrm>
            <a:off x="7739935" y="2756223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Shape 1182"/>
          <p:cNvSpPr/>
          <p:nvPr/>
        </p:nvSpPr>
        <p:spPr>
          <a:xfrm>
            <a:off x="8814959" y="2756223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Shape 1183"/>
          <p:cNvSpPr/>
          <p:nvPr/>
        </p:nvSpPr>
        <p:spPr>
          <a:xfrm>
            <a:off x="7739935" y="191762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Shape 1184"/>
          <p:cNvSpPr/>
          <p:nvPr/>
        </p:nvSpPr>
        <p:spPr>
          <a:xfrm>
            <a:off x="8814959" y="1917625"/>
            <a:ext cx="868996" cy="202591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595959"/>
          </a:solidFill>
          <a:ln cap="flat" cmpd="sng" w="12700">
            <a:solidFill>
              <a:srgbClr val="AEABA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Shape 1185"/>
          <p:cNvSpPr txBox="1"/>
          <p:nvPr/>
        </p:nvSpPr>
        <p:spPr>
          <a:xfrm>
            <a:off x="6634009" y="1893639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통나무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7710078" y="1893639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불화살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8784643" y="1893639"/>
            <a:ext cx="89672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질려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8784643" y="2751482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불화살</a:t>
            </a:r>
          </a:p>
        </p:txBody>
      </p:sp>
      <p:sp>
        <p:nvSpPr>
          <p:cNvPr id="1189" name="Shape 1189"/>
          <p:cNvSpPr txBox="1"/>
          <p:nvPr/>
        </p:nvSpPr>
        <p:spPr>
          <a:xfrm>
            <a:off x="8784643" y="3618635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3레벨 통나무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7748132" y="3618635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낙석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6672415" y="3618635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질려</a:t>
            </a:r>
          </a:p>
        </p:txBody>
      </p:sp>
      <p:sp>
        <p:nvSpPr>
          <p:cNvPr id="1192" name="Shape 1192"/>
          <p:cNvSpPr txBox="1"/>
          <p:nvPr/>
        </p:nvSpPr>
        <p:spPr>
          <a:xfrm>
            <a:off x="6672415" y="2742046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1레벨 낙석</a:t>
            </a:r>
          </a:p>
        </p:txBody>
      </p:sp>
      <p:sp>
        <p:nvSpPr>
          <p:cNvPr id="1193" name="Shape 1193"/>
          <p:cNvSpPr txBox="1"/>
          <p:nvPr/>
        </p:nvSpPr>
        <p:spPr>
          <a:xfrm>
            <a:off x="7728529" y="2742046"/>
            <a:ext cx="94128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2레벨 통나무</a:t>
            </a:r>
          </a:p>
        </p:txBody>
      </p:sp>
      <p:pic>
        <p:nvPicPr>
          <p:cNvPr id="1194" name="Shape 11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46839" y="2423923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Shape 11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81717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Shape 119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81703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Shape 11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86922" y="3317966"/>
            <a:ext cx="250671" cy="31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Shape 119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17702" y="4806625"/>
            <a:ext cx="184753" cy="184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9" name="Shape 1199"/>
          <p:cNvGrpSpPr/>
          <p:nvPr/>
        </p:nvGrpSpPr>
        <p:grpSpPr>
          <a:xfrm>
            <a:off x="7808576" y="4814929"/>
            <a:ext cx="950872" cy="198781"/>
            <a:chOff x="683747" y="2270963"/>
            <a:chExt cx="950872" cy="198781"/>
          </a:xfrm>
        </p:grpSpPr>
        <p:sp>
          <p:nvSpPr>
            <p:cNvPr id="1200" name="Shape 1200"/>
            <p:cNvSpPr/>
            <p:nvPr/>
          </p:nvSpPr>
          <p:spPr>
            <a:xfrm>
              <a:off x="683747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888650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074551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252144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5838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화면 캡처" id="1205" name="Shape 1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4255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Shape 1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3060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Shape 1207"/>
          <p:cNvSpPr/>
          <p:nvPr/>
        </p:nvSpPr>
        <p:spPr>
          <a:xfrm>
            <a:off x="2838133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208" name="Shape 1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0375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9" name="Shape 1209"/>
          <p:cNvGrpSpPr/>
          <p:nvPr/>
        </p:nvGrpSpPr>
        <p:grpSpPr>
          <a:xfrm>
            <a:off x="5647799" y="1036498"/>
            <a:ext cx="279620" cy="272477"/>
            <a:chOff x="4595853" y="2878372"/>
            <a:chExt cx="279620" cy="272477"/>
          </a:xfrm>
        </p:grpSpPr>
        <p:sp>
          <p:nvSpPr>
            <p:cNvPr id="1210" name="Shape 1210"/>
            <p:cNvSpPr/>
            <p:nvPr/>
          </p:nvSpPr>
          <p:spPr>
            <a:xfrm>
              <a:off x="45958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4748253" y="2878372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47482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4595853" y="3023628"/>
              <a:ext cx="127220" cy="127220"/>
            </a:xfrm>
            <a:prstGeom prst="roundRect">
              <a:avLst>
                <a:gd fmla="val 16667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4" name="Shape 1214"/>
          <p:cNvSpPr/>
          <p:nvPr/>
        </p:nvSpPr>
        <p:spPr>
          <a:xfrm>
            <a:off x="2862966" y="4213782"/>
            <a:ext cx="3240000" cy="801278"/>
          </a:xfrm>
          <a:prstGeom prst="rect">
            <a:avLst/>
          </a:prstGeom>
          <a:gradFill>
            <a:gsLst>
              <a:gs pos="0">
                <a:schemeClr val="dk1"/>
              </a:gs>
              <a:gs pos="23000">
                <a:srgbClr val="0C0C0C">
                  <a:alpha val="80000"/>
                </a:srgbClr>
              </a:gs>
              <a:gs pos="69000">
                <a:srgbClr val="3F3F3F">
                  <a:alpha val="69803"/>
                </a:srgbClr>
              </a:gs>
              <a:gs pos="97000">
                <a:srgbClr val="595959"/>
              </a:gs>
              <a:gs pos="100000">
                <a:srgbClr val="59595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4041455" y="4289194"/>
            <a:ext cx="857839" cy="65044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ED7D31">
                  <a:alpha val="0"/>
                </a:srgbClr>
              </a:gs>
            </a:gsLst>
            <a:lin ang="16200000" scaled="0"/>
          </a:gradFill>
          <a:ln cap="flat" cmpd="sng" w="254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4942360" y="4289194"/>
            <a:ext cx="857839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5837378" y="4289194"/>
            <a:ext cx="240406" cy="65044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218" name="Shape 1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2966" y="5088528"/>
            <a:ext cx="3252590" cy="721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화면 캡처" id="1219" name="Shape 12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0376" y="5757848"/>
            <a:ext cx="3265179" cy="6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Shape 1220"/>
          <p:cNvSpPr/>
          <p:nvPr/>
        </p:nvSpPr>
        <p:spPr>
          <a:xfrm>
            <a:off x="4041455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5232535" y="5911850"/>
            <a:ext cx="498905" cy="136524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Shape 1222"/>
          <p:cNvSpPr txBox="1"/>
          <p:nvPr/>
        </p:nvSpPr>
        <p:spPr>
          <a:xfrm>
            <a:off x="3967742" y="5864696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즉시</a:t>
            </a:r>
            <a:r>
              <a:rPr b="1" lang="en-US" sz="900">
                <a:solidFill>
                  <a:srgbClr val="EEE2C7"/>
                </a:solidFill>
              </a:rPr>
              <a:t>제작</a:t>
            </a:r>
          </a:p>
        </p:txBody>
      </p:sp>
      <p:sp>
        <p:nvSpPr>
          <p:cNvPr id="1223" name="Shape 1223"/>
          <p:cNvSpPr/>
          <p:nvPr/>
        </p:nvSpPr>
        <p:spPr>
          <a:xfrm>
            <a:off x="3868603" y="952500"/>
            <a:ext cx="1228724" cy="229254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pic>
        <p:nvPicPr>
          <p:cNvPr id="1224" name="Shape 12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041455" y="2057175"/>
            <a:ext cx="1844711" cy="18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Shape 12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2767" y="4259248"/>
            <a:ext cx="680395" cy="680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Shape 1226"/>
          <p:cNvSpPr txBox="1"/>
          <p:nvPr/>
        </p:nvSpPr>
        <p:spPr>
          <a:xfrm>
            <a:off x="2849652" y="1704628"/>
            <a:ext cx="1130437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보유 : 999,999</a:t>
            </a:r>
          </a:p>
        </p:txBody>
      </p:sp>
      <p:pic>
        <p:nvPicPr>
          <p:cNvPr id="1227" name="Shape 12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31739" y="1760682"/>
            <a:ext cx="364318" cy="31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Shape 12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937734" y="2262658"/>
            <a:ext cx="184753" cy="184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9" name="Shape 1229"/>
          <p:cNvGrpSpPr/>
          <p:nvPr/>
        </p:nvGrpSpPr>
        <p:grpSpPr>
          <a:xfrm>
            <a:off x="3128608" y="2270963"/>
            <a:ext cx="950872" cy="198781"/>
            <a:chOff x="683747" y="2270963"/>
            <a:chExt cx="950872" cy="198781"/>
          </a:xfrm>
        </p:grpSpPr>
        <p:sp>
          <p:nvSpPr>
            <p:cNvPr id="1230" name="Shape 1230"/>
            <p:cNvSpPr/>
            <p:nvPr/>
          </p:nvSpPr>
          <p:spPr>
            <a:xfrm>
              <a:off x="683747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888650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074551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252144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435838" y="2270963"/>
              <a:ext cx="198781" cy="198781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35" name="Shape 12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752537">
            <a:off x="4863247" y="4511136"/>
            <a:ext cx="979287" cy="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Shape 12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9528" y="4605382"/>
            <a:ext cx="250671" cy="31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2926783" y="2842765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Shape 1238"/>
          <p:cNvSpPr/>
          <p:nvPr/>
        </p:nvSpPr>
        <p:spPr>
          <a:xfrm>
            <a:off x="3327391" y="2842765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9" name="Shape 123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939230" y="2842765"/>
            <a:ext cx="351684" cy="35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Shape 1240"/>
          <p:cNvPicPr preferRelativeResize="0"/>
          <p:nvPr/>
        </p:nvPicPr>
        <p:blipFill rotWithShape="1">
          <a:blip r:embed="rId22">
            <a:alphaModFix/>
          </a:blip>
          <a:srcRect b="48450" l="65099" r="0" t="0"/>
          <a:stretch/>
        </p:blipFill>
        <p:spPr>
          <a:xfrm>
            <a:off x="3334532" y="2865098"/>
            <a:ext cx="373593" cy="31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Shape 1241"/>
          <p:cNvSpPr txBox="1"/>
          <p:nvPr/>
        </p:nvSpPr>
        <p:spPr>
          <a:xfrm>
            <a:off x="5277357" y="5854287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</a:rPr>
              <a:t>제작</a:t>
            </a:r>
          </a:p>
        </p:txBody>
      </p:sp>
      <p:pic>
        <p:nvPicPr>
          <p:cNvPr descr="화면 캡처" id="1242" name="Shape 124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534751" y="5080766"/>
            <a:ext cx="3268314" cy="1299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화면 캡처" id="1243" name="Shape 124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830447" y="5080766"/>
            <a:ext cx="3268314" cy="12990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Shape 1244"/>
          <p:cNvSpPr/>
          <p:nvPr/>
        </p:nvSpPr>
        <p:spPr>
          <a:xfrm>
            <a:off x="2907193" y="5154389"/>
            <a:ext cx="711609" cy="220276"/>
          </a:xfrm>
          <a:prstGeom prst="rect">
            <a:avLst/>
          </a:prstGeom>
          <a:solidFill>
            <a:srgbClr val="1B161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D8D5BB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</p:txBody>
      </p:sp>
      <p:sp>
        <p:nvSpPr>
          <p:cNvPr id="1245" name="Shape 1245"/>
          <p:cNvSpPr/>
          <p:nvPr/>
        </p:nvSpPr>
        <p:spPr>
          <a:xfrm>
            <a:off x="6592489" y="5154389"/>
            <a:ext cx="711609" cy="220276"/>
          </a:xfrm>
          <a:prstGeom prst="rect">
            <a:avLst/>
          </a:prstGeom>
          <a:solidFill>
            <a:srgbClr val="1B161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D8D5BB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1251" name="Shape 1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057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Shape 1252"/>
          <p:cNvSpPr/>
          <p:nvPr/>
        </p:nvSpPr>
        <p:spPr>
          <a:xfrm>
            <a:off x="215538" y="142595"/>
            <a:ext cx="37000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UI – 세부정보 화면</a:t>
            </a:r>
          </a:p>
        </p:txBody>
      </p:sp>
      <p:pic>
        <p:nvPicPr>
          <p:cNvPr id="1253" name="Shape 1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62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Shape 1254"/>
          <p:cNvSpPr/>
          <p:nvPr/>
        </p:nvSpPr>
        <p:spPr>
          <a:xfrm>
            <a:off x="5619935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255" name="Shape 1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2178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Shape 12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3257" y="2316072"/>
            <a:ext cx="1844711" cy="184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Shape 1257"/>
          <p:cNvSpPr txBox="1"/>
          <p:nvPr/>
        </p:nvSpPr>
        <p:spPr>
          <a:xfrm>
            <a:off x="5631455" y="2048492"/>
            <a:ext cx="1258677" cy="10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공격력 : 99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전투력 : 99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보유량 : 999,999</a:t>
            </a:r>
          </a:p>
        </p:txBody>
      </p:sp>
      <p:sp>
        <p:nvSpPr>
          <p:cNvPr id="1258" name="Shape 1258"/>
          <p:cNvSpPr/>
          <p:nvPr/>
        </p:nvSpPr>
        <p:spPr>
          <a:xfrm>
            <a:off x="9205450" y="5325953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폐기 UI 팝업 출력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(병영의 해고와 동일)</a:t>
            </a:r>
          </a:p>
        </p:txBody>
      </p:sp>
      <p:sp>
        <p:nvSpPr>
          <p:cNvPr id="1259" name="Shape 1259"/>
          <p:cNvSpPr txBox="1"/>
          <p:nvPr/>
        </p:nvSpPr>
        <p:spPr>
          <a:xfrm>
            <a:off x="807818" y="806654"/>
            <a:ext cx="470069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세부정보 버튼 터치 시 진입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수성병기의 개당 공격력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수성병기의 개당 전투력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수성병기의 총 보유량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수성병기가 공격 가능한 유닛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 버튼 터치 시 해당 수성병기 폐기 UI로 이동</a:t>
            </a:r>
          </a:p>
        </p:txBody>
      </p:sp>
      <p:pic>
        <p:nvPicPr>
          <p:cNvPr descr="화면 캡처" id="1260" name="Shape 12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9587" y="5762062"/>
            <a:ext cx="3234602" cy="62727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/>
          <p:nvPr/>
        </p:nvSpPr>
        <p:spPr>
          <a:xfrm>
            <a:off x="6229350" y="5822950"/>
            <a:ext cx="1459705" cy="454024"/>
          </a:xfrm>
          <a:prstGeom prst="rect">
            <a:avLst/>
          </a:prstGeom>
          <a:solidFill>
            <a:srgbClr val="1C242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Shape 1262"/>
          <p:cNvSpPr/>
          <p:nvPr/>
        </p:nvSpPr>
        <p:spPr>
          <a:xfrm>
            <a:off x="8022170" y="5886108"/>
            <a:ext cx="498905" cy="162280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Shape 1263"/>
          <p:cNvSpPr txBox="1"/>
          <p:nvPr/>
        </p:nvSpPr>
        <p:spPr>
          <a:xfrm>
            <a:off x="8063871" y="5851832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폐기</a:t>
            </a:r>
          </a:p>
        </p:txBody>
      </p:sp>
      <p:sp>
        <p:nvSpPr>
          <p:cNvPr id="1264" name="Shape 1264"/>
          <p:cNvSpPr/>
          <p:nvPr/>
        </p:nvSpPr>
        <p:spPr>
          <a:xfrm>
            <a:off x="5634514" y="4218355"/>
            <a:ext cx="3241070" cy="1552609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5728248" y="4438123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6" name="Shape 12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7389" y="4435991"/>
            <a:ext cx="351684" cy="3516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Shape 1267"/>
          <p:cNvSpPr txBox="1"/>
          <p:nvPr/>
        </p:nvSpPr>
        <p:spPr>
          <a:xfrm>
            <a:off x="6187042" y="4504682"/>
            <a:ext cx="17139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상대의 보병을 공격합니다.</a:t>
            </a:r>
          </a:p>
        </p:txBody>
      </p:sp>
      <p:cxnSp>
        <p:nvCxnSpPr>
          <p:cNvPr id="1268" name="Shape 1268"/>
          <p:cNvCxnSpPr>
            <a:stCxn id="1264" idx="1"/>
            <a:endCxn id="1264" idx="3"/>
          </p:cNvCxnSpPr>
          <p:nvPr/>
        </p:nvCxnSpPr>
        <p:spPr>
          <a:xfrm>
            <a:off x="5634514" y="4994660"/>
            <a:ext cx="3241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9" name="Shape 1269"/>
          <p:cNvSpPr/>
          <p:nvPr/>
        </p:nvSpPr>
        <p:spPr>
          <a:xfrm>
            <a:off x="5745946" y="5176816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0" name="Shape 1270"/>
          <p:cNvPicPr preferRelativeResize="0"/>
          <p:nvPr/>
        </p:nvPicPr>
        <p:blipFill rotWithShape="1">
          <a:blip r:embed="rId9">
            <a:alphaModFix/>
          </a:blip>
          <a:srcRect b="48450" l="65099" r="0" t="0"/>
          <a:stretch/>
        </p:blipFill>
        <p:spPr>
          <a:xfrm>
            <a:off x="5757389" y="5222417"/>
            <a:ext cx="373593" cy="31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Shape 1271"/>
          <p:cNvSpPr txBox="1"/>
          <p:nvPr/>
        </p:nvSpPr>
        <p:spPr>
          <a:xfrm>
            <a:off x="6187042" y="5258480"/>
            <a:ext cx="17139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상대의 창병을 공격합니다.</a:t>
            </a:r>
          </a:p>
        </p:txBody>
      </p:sp>
      <p:cxnSp>
        <p:nvCxnSpPr>
          <p:cNvPr id="1272" name="Shape 1272"/>
          <p:cNvCxnSpPr>
            <a:stCxn id="1258" idx="1"/>
          </p:cNvCxnSpPr>
          <p:nvPr/>
        </p:nvCxnSpPr>
        <p:spPr>
          <a:xfrm flipH="1">
            <a:off x="8709250" y="5568836"/>
            <a:ext cx="496200" cy="36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1278" name="Shape 1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057" y="631050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Shape 1279"/>
          <p:cNvSpPr/>
          <p:nvPr/>
        </p:nvSpPr>
        <p:spPr>
          <a:xfrm>
            <a:off x="215538" y="142595"/>
            <a:ext cx="37000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UI – 세부정보 화면</a:t>
            </a:r>
          </a:p>
        </p:txBody>
      </p:sp>
      <p:pic>
        <p:nvPicPr>
          <p:cNvPr id="1280" name="Shape 1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862" y="2352697"/>
            <a:ext cx="1646112" cy="16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Shape 1281"/>
          <p:cNvSpPr/>
          <p:nvPr/>
        </p:nvSpPr>
        <p:spPr>
          <a:xfrm>
            <a:off x="5619935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282" name="Shape 1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2178" y="631050"/>
            <a:ext cx="3240000" cy="2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Shape 12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3257" y="2316072"/>
            <a:ext cx="1844711" cy="184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Shape 1284"/>
          <p:cNvSpPr txBox="1"/>
          <p:nvPr/>
        </p:nvSpPr>
        <p:spPr>
          <a:xfrm>
            <a:off x="5631455" y="2048492"/>
            <a:ext cx="1258677" cy="103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공격력 : 99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전투력 : 99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  보유량 : 999,999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807818" y="806654"/>
            <a:ext cx="470069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 버튼 터치 시 진입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폐기할 수량을 선택 후 폐기한다.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수성병기를 폐기해도 </a:t>
            </a:r>
            <a:r>
              <a:rPr lang="en-US" sz="1200">
                <a:solidFill>
                  <a:schemeClr val="dk1"/>
                </a:solidFill>
              </a:rPr>
              <a:t>제작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때 소비된 자원은 반환되지 않는다.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폐기한 수성병기의 전투력 합만큼 전투력이 감소한다.</a:t>
            </a:r>
          </a:p>
        </p:txBody>
      </p:sp>
      <p:pic>
        <p:nvPicPr>
          <p:cNvPr descr="화면 캡처" id="1286" name="Shape 12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9587" y="5762062"/>
            <a:ext cx="3234602" cy="627271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Shape 1287"/>
          <p:cNvSpPr/>
          <p:nvPr/>
        </p:nvSpPr>
        <p:spPr>
          <a:xfrm>
            <a:off x="6229350" y="5822950"/>
            <a:ext cx="1459705" cy="454024"/>
          </a:xfrm>
          <a:prstGeom prst="rect">
            <a:avLst/>
          </a:prstGeom>
          <a:solidFill>
            <a:srgbClr val="1C242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Shape 1288"/>
          <p:cNvSpPr/>
          <p:nvPr/>
        </p:nvSpPr>
        <p:spPr>
          <a:xfrm>
            <a:off x="8022170" y="5886108"/>
            <a:ext cx="498905" cy="162280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Shape 1289"/>
          <p:cNvSpPr txBox="1"/>
          <p:nvPr/>
        </p:nvSpPr>
        <p:spPr>
          <a:xfrm>
            <a:off x="8063871" y="5851832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폐기</a:t>
            </a:r>
          </a:p>
        </p:txBody>
      </p:sp>
      <p:sp>
        <p:nvSpPr>
          <p:cNvPr id="1290" name="Shape 1290"/>
          <p:cNvSpPr/>
          <p:nvPr/>
        </p:nvSpPr>
        <p:spPr>
          <a:xfrm>
            <a:off x="5634514" y="4218355"/>
            <a:ext cx="3241070" cy="1552609"/>
          </a:xfrm>
          <a:prstGeom prst="rect">
            <a:avLst/>
          </a:prstGeom>
          <a:solidFill>
            <a:srgbClr val="481C1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x="5728248" y="4438123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2" name="Shape 12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7389" y="4435991"/>
            <a:ext cx="351684" cy="3516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Shape 1293"/>
          <p:cNvSpPr txBox="1"/>
          <p:nvPr/>
        </p:nvSpPr>
        <p:spPr>
          <a:xfrm>
            <a:off x="6187042" y="4504682"/>
            <a:ext cx="17139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상대의 보병을 공격합니다.</a:t>
            </a:r>
          </a:p>
        </p:txBody>
      </p:sp>
      <p:cxnSp>
        <p:nvCxnSpPr>
          <p:cNvPr id="1294" name="Shape 1294"/>
          <p:cNvCxnSpPr>
            <a:stCxn id="1290" idx="1"/>
            <a:endCxn id="1290" idx="3"/>
          </p:cNvCxnSpPr>
          <p:nvPr/>
        </p:nvCxnSpPr>
        <p:spPr>
          <a:xfrm>
            <a:off x="5634514" y="4994660"/>
            <a:ext cx="3241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95" name="Shape 1295"/>
          <p:cNvSpPr/>
          <p:nvPr/>
        </p:nvSpPr>
        <p:spPr>
          <a:xfrm>
            <a:off x="5745946" y="5176816"/>
            <a:ext cx="376577" cy="343496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6" name="Shape 1296"/>
          <p:cNvPicPr preferRelativeResize="0"/>
          <p:nvPr/>
        </p:nvPicPr>
        <p:blipFill rotWithShape="1">
          <a:blip r:embed="rId9">
            <a:alphaModFix/>
          </a:blip>
          <a:srcRect b="48450" l="65099" r="0" t="0"/>
          <a:stretch/>
        </p:blipFill>
        <p:spPr>
          <a:xfrm>
            <a:off x="5757389" y="5222417"/>
            <a:ext cx="373593" cy="31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Shape 1297"/>
          <p:cNvSpPr txBox="1"/>
          <p:nvPr/>
        </p:nvSpPr>
        <p:spPr>
          <a:xfrm>
            <a:off x="6187042" y="5258480"/>
            <a:ext cx="17139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상대의 창병을 공격합니다.</a:t>
            </a:r>
          </a:p>
        </p:txBody>
      </p:sp>
      <p:sp>
        <p:nvSpPr>
          <p:cNvPr id="1298" name="Shape 1298"/>
          <p:cNvSpPr/>
          <p:nvPr/>
        </p:nvSpPr>
        <p:spPr>
          <a:xfrm>
            <a:off x="5619935" y="631050"/>
            <a:ext cx="3252590" cy="5759999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화면 캡처" id="1299" name="Shape 12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12453" y="2384710"/>
            <a:ext cx="3260074" cy="237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Shape 13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3432" y="2827544"/>
            <a:ext cx="806393" cy="674217"/>
          </a:xfrm>
          <a:prstGeom prst="rect">
            <a:avLst/>
          </a:prstGeom>
          <a:solidFill>
            <a:srgbClr val="272824"/>
          </a:solidFill>
          <a:ln>
            <a:noFill/>
          </a:ln>
        </p:spPr>
      </p:pic>
      <p:sp>
        <p:nvSpPr>
          <p:cNvPr id="1301" name="Shape 1301"/>
          <p:cNvSpPr/>
          <p:nvPr/>
        </p:nvSpPr>
        <p:spPr>
          <a:xfrm>
            <a:off x="6910389" y="2457607"/>
            <a:ext cx="822661" cy="293413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통나무 1Lv</a:t>
            </a:r>
          </a:p>
        </p:txBody>
      </p:sp>
      <p:sp>
        <p:nvSpPr>
          <p:cNvPr id="1302" name="Shape 1302"/>
          <p:cNvSpPr/>
          <p:nvPr/>
        </p:nvSpPr>
        <p:spPr>
          <a:xfrm>
            <a:off x="6630115" y="2825607"/>
            <a:ext cx="2113834" cy="784830"/>
          </a:xfrm>
          <a:prstGeom prst="rect">
            <a:avLst/>
          </a:prstGeom>
          <a:solidFill>
            <a:srgbClr val="140F0D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수성병기를 폐기합니다.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수성병기를 폐기해도 자원은 돌려받을 수 없습니다.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보유 수량 : 999,999</a:t>
            </a:r>
          </a:p>
        </p:txBody>
      </p:sp>
      <p:sp>
        <p:nvSpPr>
          <p:cNvPr id="1303" name="Shape 1303"/>
          <p:cNvSpPr/>
          <p:nvPr/>
        </p:nvSpPr>
        <p:spPr>
          <a:xfrm>
            <a:off x="5800819" y="3928562"/>
            <a:ext cx="2920905" cy="338554"/>
          </a:xfrm>
          <a:prstGeom prst="rect">
            <a:avLst/>
          </a:prstGeom>
          <a:solidFill>
            <a:srgbClr val="392717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D7C9B1"/>
                </a:solidFill>
                <a:latin typeface="Arial"/>
                <a:ea typeface="Arial"/>
                <a:cs typeface="Arial"/>
                <a:sym typeface="Arial"/>
              </a:rPr>
              <a:t>영주님! 수성병기를 폐기하시겠습니까?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D7C9B1"/>
                </a:solidFill>
                <a:latin typeface="Arial"/>
                <a:ea typeface="Arial"/>
                <a:cs typeface="Arial"/>
                <a:sym typeface="Arial"/>
              </a:rPr>
              <a:t>수성병기를 폐기하면 전투력이 하락합니다!</a:t>
            </a:r>
          </a:p>
        </p:txBody>
      </p:sp>
      <p:sp>
        <p:nvSpPr>
          <p:cNvPr id="1304" name="Shape 1304"/>
          <p:cNvSpPr/>
          <p:nvPr/>
        </p:nvSpPr>
        <p:spPr>
          <a:xfrm>
            <a:off x="6984411" y="4356235"/>
            <a:ext cx="498905" cy="162280"/>
          </a:xfrm>
          <a:prstGeom prst="rect">
            <a:avLst/>
          </a:prstGeom>
          <a:solidFill>
            <a:srgbClr val="4827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Shape 1305"/>
          <p:cNvSpPr txBox="1"/>
          <p:nvPr/>
        </p:nvSpPr>
        <p:spPr>
          <a:xfrm>
            <a:off x="7053521" y="4333966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EEE2C7"/>
                </a:solidFill>
                <a:latin typeface="Arial"/>
                <a:ea typeface="Arial"/>
                <a:cs typeface="Arial"/>
                <a:sym typeface="Arial"/>
              </a:rPr>
              <a:t>폐기</a:t>
            </a:r>
          </a:p>
        </p:txBody>
      </p:sp>
      <p:sp>
        <p:nvSpPr>
          <p:cNvPr id="1306" name="Shape 1306"/>
          <p:cNvSpPr/>
          <p:nvPr/>
        </p:nvSpPr>
        <p:spPr>
          <a:xfrm>
            <a:off x="9205450" y="3781351"/>
            <a:ext cx="2570807" cy="48576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선택한 수량만큼 해당 수성병기의 개수를 줄인다.</a:t>
            </a:r>
          </a:p>
        </p:txBody>
      </p:sp>
      <p:cxnSp>
        <p:nvCxnSpPr>
          <p:cNvPr id="1307" name="Shape 1307"/>
          <p:cNvCxnSpPr>
            <a:stCxn id="1306" idx="1"/>
          </p:cNvCxnSpPr>
          <p:nvPr/>
        </p:nvCxnSpPr>
        <p:spPr>
          <a:xfrm flipH="1">
            <a:off x="7825750" y="4024234"/>
            <a:ext cx="1379700" cy="45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/>
        </p:nvSpPr>
        <p:spPr>
          <a:xfrm>
            <a:off x="636104" y="365760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데미지 적용 방식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636104" y="806654"/>
            <a:ext cx="1147191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수성병기의 데미지 적용은 전투 시뮬레이션이 돌기 전에 일어난다.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단, 타운 내에 화살탑이 1개 이상 활성화 되어 있을 경우, 화살탑의 데미지가 우선 적용되고, 남은 병력을 기준으로 수성병기의 데미지 적용을 진행한다.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각 수성병기는 현재 유저가 보유 가능한 수성병기 최대치의 5%까지만 가지고 갈 수 있다. (소수점 이하 올림)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rgbClr val="FF0000"/>
                </a:solidFill>
              </a:rPr>
              <a:t>수성병기 별 《실제 보유량》이 《제작가능 최대수치》의 5%(소수점 이하 올림) 미만일 경우 《실제 보유량》만큼 가지고 간다.</a:t>
            </a:r>
          </a:p>
          <a:p>
            <a:pPr indent="-285750" lvl="1" marL="74295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rgbClr val="FF0000"/>
                </a:solidFill>
              </a:rPr>
              <a:t>수성병기 별 《실제 보유량》이 《제작가능 최대수치》의 5%(소수점 이하 올림) 이상일 경우 《제작가능 최대수치》의 5%까지만 가지고 간다.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수성병기는 다음과 같은 공격 우선순위를 가진다.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100" strike="sng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100" strike="sng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100" strike="sng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100" strike="sngStrike">
              <a:solidFill>
                <a:schemeClr val="dk1"/>
              </a:solidFill>
            </a:endParaRPr>
          </a:p>
          <a:p>
            <a:pPr indent="-196850" lvl="0" marL="2857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•"/>
            </a:pPr>
            <a:r>
              <a:t/>
            </a:r>
            <a:endParaRPr b="1" sz="1100" strike="sng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 괄호 안의 대상은 각 수성병기의 과학기술 연구가 완료되었을 경우에만 적용된다.</a:t>
            </a:r>
          </a:p>
        </p:txBody>
      </p:sp>
      <p:graphicFrame>
        <p:nvGraphicFramePr>
          <p:cNvPr id="1314" name="Shape 1314"/>
          <p:cNvGraphicFramePr/>
          <p:nvPr/>
        </p:nvGraphicFramePr>
        <p:xfrm>
          <a:off x="636104" y="2809349"/>
          <a:ext cx="2999999" cy="3000000"/>
        </p:xfrm>
        <a:graphic>
          <a:graphicData uri="http://schemas.openxmlformats.org/drawingml/2006/table">
            <a:tbl>
              <a:tblPr bandRow="1" firstRow="1">
                <a:noFill/>
                <a:tableStyleId>{1137ACB3-3D7A-485F-B481-2ADD79394ECB}</a:tableStyleId>
              </a:tblPr>
              <a:tblGrid>
                <a:gridCol w="735325"/>
                <a:gridCol w="906775"/>
                <a:gridCol w="779775"/>
                <a:gridCol w="982975"/>
                <a:gridCol w="779775"/>
                <a:gridCol w="1033775"/>
                <a:gridCol w="982975"/>
                <a:gridCol w="1236975"/>
                <a:gridCol w="779775"/>
                <a:gridCol w="1033775"/>
                <a:gridCol w="982975"/>
                <a:gridCol w="1236975"/>
              </a:tblGrid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수성병기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2순위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3순위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4순위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5순위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6순위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7순위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8순위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9순위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10순위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11순위</a:t>
                      </a:r>
                    </a:p>
                  </a:txBody>
                  <a:tcPr marT="45725" marB="45725" marR="91450" marL="91450" anchor="ctr">
                    <a:solidFill>
                      <a:schemeClr val="accent6"/>
                    </a:solidFill>
                  </a:tcPr>
                </a:tc>
              </a:tr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낙석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청동기 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고대 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(고대 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특수보병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특수창병)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특수보병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특수창병)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</a:tr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불화살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-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고대 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(고대 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특수충차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특수투석기)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특수충차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특수투석기)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</a:tr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질려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-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고대 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(고대 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특수기병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특수궁기병)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특수기병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특수궁기병)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</a:tr>
              <a:tr h="32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통나무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-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고대 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(고대 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중세 특수궁병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(중세 특수석궁병)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르네 특수궁병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(르네 특수석궁병)</a:t>
                      </a:r>
                    </a:p>
                  </a:txBody>
                  <a:tcPr marT="45725" marB="45725" marR="91450" marL="91450" anchor="ctr">
                    <a:solidFill>
                      <a:srgbClr val="C4E0B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/>
          <p:nvPr/>
        </p:nvSpPr>
        <p:spPr>
          <a:xfrm>
            <a:off x="636104" y="365760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데미지 적용 방식</a:t>
            </a:r>
          </a:p>
        </p:txBody>
      </p:sp>
      <p:sp>
        <p:nvSpPr>
          <p:cNvPr id="1320" name="Shape 1320"/>
          <p:cNvSpPr txBox="1"/>
          <p:nvPr/>
        </p:nvSpPr>
        <p:spPr>
          <a:xfrm>
            <a:off x="636104" y="806654"/>
            <a:ext cx="11471910" cy="4501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종류의 수성병기 간의 공격 우선순위는 저티어 ~ 고티어 순이다.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종류의 수성병기 간의 공격 우선순위는 상관없다. (서로 다른 수성병기 간에는 같은 대상을 공격할 일이 없으므로)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공격하는 수성병기의 공격력을 합산한다. = Attack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수성병기의 공격력을 증가시키는 효과를 보유 중일 경우 적용한다.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Attack = Attack * Effect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(소수점 </a:t>
            </a:r>
            <a:r>
              <a:rPr lang="en-US" sz="1200">
                <a:solidFill>
                  <a:schemeClr val="dk1"/>
                </a:solidFill>
              </a:rPr>
              <a:t>이하까지 전부 가지고 감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대상이 되는 유닛의 체력을 합산한다. = HP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 발동 여부를 체크한다. (크리티컬 발동 확률은 테이블로 정의)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크리티컬이 발동될 경우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 데미지 비율을 결정한다.</a:t>
            </a: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 데미지 비율은 테이블에 정의된 최소값과 최대값 사이에서 하나의 임의 값을 뽑는다.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Attack에 크리티컬 데미지 비율을 곱한다.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크리티컬 데미지 비율이 105% ~ 120%이고, 이 사이에서 110%라는 임의 값을 뽑았을 경우, Damage = Attack * 1.1 이 된다.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크리티컬이 발동하지 않을 경우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다음으로 넘어간다.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Damage = Attack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 txBox="1"/>
          <p:nvPr/>
        </p:nvSpPr>
        <p:spPr>
          <a:xfrm>
            <a:off x="636104" y="365760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데미지 적용 방식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636104" y="806654"/>
            <a:ext cx="11471910" cy="5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6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Damage에서 HP를 뺀다.  Damage = Damage - HP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데미지가 남을 경우 (Damage가 0을 초과할 경우)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대상을 전부 사망 처리하고 대상의 총 수를 수성병기의 킬 수에 합친다.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Kills = DefaultUnitCount – SurvivedUnitCount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KillsSum = KillsSum + Kills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데미지(Damage)를 가지고 다음 공격 대상을 공격한다.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수성병기 연구가 되었을 경우 같은 티어의 다른 병종을 우선 공격하고, 업그레이드가 되지 않았을 경우 다음 티어의 같은 병종을 공격한다. (22p. 참조)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불화살 연구가 완료되었을 경우, 1티어 충차를 공격하고 데미지가 남으면 고대 투석기를 공격하고, 연구하지 않았을 경우 2티어 충차를 공격한다.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3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데미지가 더 이상 남지 않을 때까지 (Damage가 0 이하가 될 때까지) 4. ~ 6. 을 반복한다.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 startAt="2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데미지가 남지 않을 경우 (Damage가 0 이하일 경우)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체력합을 구한다.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HP = HP – Damage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체력합을 유닛 하나의 체력으로 나눈다. (소수점 이하 올림)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SurvivedUnitCount = HP / UnitHP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 값이 공격을 받고 생존한 유닛의 수이다.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받기 전 유닛의 수에서 공격을 받고 생존한 유닛의 수를 뺀다.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Kills = DefaultUnitCount – SurvivedUnitCount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KillsSum에 Kills를 합친다.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KillsSum = KillsSum + Kills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 값이 이번 공격에서 수성 병기가 올린 총 킬 수이다.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7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순서의 수성병기로 1부터 반복한다.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636104" y="365760"/>
            <a:ext cx="2194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기능 정의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6" y="735091"/>
            <a:ext cx="10429834" cy="531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수성병기를 제작할 수 있는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수성병기는 내 타운에서 전투가 일어날 경우 전투를 돕는 소모품이다.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성벽 안쪽의 정해진 건설 포인트에만 지을 수 있는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1개만 건설할 수 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최초 건설 시 </a:t>
            </a:r>
            <a:r>
              <a:rPr lang="en-US" sz="1200">
                <a:solidFill>
                  <a:schemeClr val="dk1"/>
                </a:solidFill>
              </a:rPr>
              <a:t>제작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있는 수성병기는 1레벨 낙석 뿐이다.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아카데미의 과학기술 연구를 통해 추가적으로 다른 수성병기들을 제작 가능하도록 오픈할 수 있다.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기술 연구 조건으로 전쟁공방의 레벨을 걸어 놓는다.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전쟁공방의 레벨이 높아질수록 한 번에 </a:t>
            </a:r>
            <a:r>
              <a:rPr lang="en-US" sz="1200">
                <a:solidFill>
                  <a:schemeClr val="dk1"/>
                </a:solidFill>
              </a:rPr>
              <a:t>제작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있는 수성병기 수의 최대치가 늘어난다.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전쟁공방의 레벨이 높아질수록 수성병기 </a:t>
            </a:r>
            <a:r>
              <a:rPr lang="en-US" sz="1200">
                <a:solidFill>
                  <a:schemeClr val="dk1"/>
                </a:solidFill>
              </a:rPr>
              <a:t>제작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속도가 퍼센티지(%)로 증가한다.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성벽의 레벨이 높아질수록 보유 가능한 수성병기의 최대치가 증가한다.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및 철거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업그레이드가 가능한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건설, 업그레이드 중에는 수성병기를 제작할 수 없다.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전쟁공방은 철거가 불가능한 건물이다.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636104" y="365760"/>
            <a:ext cx="2738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 기능 정의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282425" y="735100"/>
            <a:ext cx="9597600" cy="5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제작에는 자원이 소비된다. (식량 / 목재 / 석재 / 철광)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번에 한 종류의 수성병기만 제작할 수 있다.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수성병기 하나의 제작 시간은 데이터테이블로 정의한다.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번에 제작할 수 있는 최대 수성병기의 수는 전쟁공방의 레벨에 비례하여 증가한다. (테이블로 정의)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번의 제작에 걸리는 총 시간은 (수성병기 하나의 제작 시간) * (제작하는 수성병기의 수)이다.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제작은 크라운을 사용하여 즉시 완료할 수 있다.</a:t>
            </a:r>
          </a:p>
          <a:p>
            <a:pPr indent="-27940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제작을 시작하기 전에 제작에 걸리는 시간과 (자원이 부족할 경우에 한해) 부족한 자원(필요한 자원 – 보유 중인 자원)을 그에</a:t>
            </a:r>
            <a:r>
              <a:rPr lang="en-US" sz="1300">
                <a:solidFill>
                  <a:schemeClr val="dk1"/>
                </a:solidFill>
              </a:rPr>
              <a:t> 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상응하는 크라운으로 대체해 작업을 즉시 완료시킨다. (</a:t>
            </a:r>
            <a:r>
              <a:rPr b="0" i="0" lang="en-US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S2_즉시가속_v1.1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참조)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제작은 크라운을 사용하여 즉시 가속할 수 있다.</a:t>
            </a:r>
          </a:p>
          <a:p>
            <a:pPr indent="-27940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시작한 제작의 남은 시간을 그에 상응하는 크라운으로 대체해 제작을 즉시 완료시킨다. (</a:t>
            </a:r>
            <a:r>
              <a:rPr b="0" i="0" lang="en-US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S2_즉시가속_v1.1</a:t>
            </a: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참조)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제작 중인 수성병기는 ‘공용 가속 아이템’이나 ‘제작 가속 아이템’을 사용하여 남은 시간을 단축시킬 수 있다.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제작이 완료된 수성병기는 수집대기 상태가 되고 전쟁공방 건물 위에 제작 완료 아이콘이 노출된다.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아이콘을 터치하면 전쟁공방은 대기 상태로 전환된다.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 u="sng">
                <a:solidFill>
                  <a:schemeClr val="dk1"/>
                </a:solidFill>
              </a:rPr>
              <a:t>수성병기가 제작에 들어간 시점부터 《수성병기 제작 가능 최대수치》에 누적되어 표기 된다.</a:t>
            </a:r>
          </a:p>
          <a:p>
            <a:pPr indent="-27940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300">
                <a:solidFill>
                  <a:schemeClr val="dk1"/>
                </a:solidFill>
              </a:rPr>
              <a:t>《수성병기 제작가능 최대수치》와 《수성병기 실제 보유량》은 별로도 존재하며 연병장 UI에 노출되는 수성병기 수량은 《수성병기 제작가능 최대수치》이고 전투에 참여하는 수성병기의 수는 《수성병기 실제 보유량》을 기반으로 한다.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수성병기의 </a:t>
            </a:r>
            <a:r>
              <a:rPr lang="en-US" sz="1300">
                <a:solidFill>
                  <a:schemeClr val="dk1"/>
                </a:solidFill>
              </a:rPr>
              <a:t>제작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속도는 영주 스킬, 아카데미 과학기술 연구를 통해 증가할 수 있다.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수성병기의 최대 보유량은 영주 스킬, 아카데미 과학기술 연구를 통해 증가할 수 있다.</a:t>
            </a: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수성병기의 최대 보유량은 성벽의 레벨에 비례하여 증가한다. (테이블로 정의. </a:t>
            </a:r>
            <a:r>
              <a:rPr lang="en-US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S2_성벽_1.5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참조)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>
                <a:solidFill>
                  <a:srgbClr val="FF0000"/>
                </a:solidFill>
              </a:rPr>
              <a:t>※ 수성병기 제작이 완료되고 수집하는 순간 수성병기 생산관련 퀘스트 카운트에 누적한다.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636104" y="365760"/>
            <a:ext cx="27383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수성병기 </a:t>
            </a:r>
            <a:r>
              <a:rPr lang="en-US" sz="1800">
                <a:solidFill>
                  <a:schemeClr val="dk1"/>
                </a:solidFill>
              </a:rPr>
              <a:t>폐기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기능 정의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306011" y="695816"/>
            <a:ext cx="10429800" cy="5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 병기 </a:t>
            </a:r>
            <a:r>
              <a:rPr lang="en-US">
                <a:solidFill>
                  <a:schemeClr val="dk1"/>
                </a:solidFill>
              </a:rPr>
              <a:t>폐기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Char char="✓"/>
            </a:pPr>
            <a:r>
              <a:rPr lang="en-US">
                <a:solidFill>
                  <a:schemeClr val="dk1"/>
                </a:solidFill>
              </a:rPr>
              <a:t>수성 병기는 폐기할 수 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Char char="✓"/>
            </a:pPr>
            <a:r>
              <a:rPr lang="en-US">
                <a:solidFill>
                  <a:schemeClr val="dk1"/>
                </a:solidFill>
              </a:rPr>
              <a:t>원하는 종류의 수성 병기를 원하는 수량만큼 폐기한다.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Char char="✓"/>
            </a:pPr>
            <a:r>
              <a:rPr lang="en-US">
                <a:solidFill>
                  <a:schemeClr val="dk1"/>
                </a:solidFill>
              </a:rPr>
              <a:t>수성병기를 폐기하면 폐기한 수만큼 보유량에서 차감된다.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Char char="✓"/>
            </a:pPr>
            <a:r>
              <a:rPr lang="en-US">
                <a:solidFill>
                  <a:schemeClr val="dk1"/>
                </a:solidFill>
              </a:rPr>
              <a:t>수성병기를 폐기해도 제작할 때 소비된 자원은 반환되지 않는다.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Char char="✓"/>
            </a:pPr>
            <a:r>
              <a:rPr lang="en-US">
                <a:solidFill>
                  <a:schemeClr val="dk1"/>
                </a:solidFill>
              </a:rPr>
              <a:t>폐기된 수성병기의 전투력 합만큼 전투력이 감소한다.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38458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056" y="1292070"/>
            <a:ext cx="1463853" cy="147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Shape 123"/>
          <p:cNvGrpSpPr/>
          <p:nvPr/>
        </p:nvGrpSpPr>
        <p:grpSpPr>
          <a:xfrm>
            <a:off x="1154900" y="2666524"/>
            <a:ext cx="761747" cy="651951"/>
            <a:chOff x="1176662" y="2547988"/>
            <a:chExt cx="761747" cy="651951"/>
          </a:xfrm>
        </p:grpSpPr>
        <p:sp>
          <p:nvSpPr>
            <p:cNvPr id="124" name="Shape 124"/>
            <p:cNvSpPr/>
            <p:nvPr/>
          </p:nvSpPr>
          <p:spPr>
            <a:xfrm>
              <a:off x="1291950" y="254798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176662" y="296910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1347248" y="2594641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Shape 127"/>
          <p:cNvGrpSpPr/>
          <p:nvPr/>
        </p:nvGrpSpPr>
        <p:grpSpPr>
          <a:xfrm>
            <a:off x="626306" y="2465552"/>
            <a:ext cx="646331" cy="668246"/>
            <a:chOff x="503468" y="2219100"/>
            <a:chExt cx="646331" cy="668246"/>
          </a:xfrm>
        </p:grpSpPr>
        <p:sp>
          <p:nvSpPr>
            <p:cNvPr id="128" name="Shape 128"/>
            <p:cNvSpPr/>
            <p:nvPr/>
          </p:nvSpPr>
          <p:spPr>
            <a:xfrm>
              <a:off x="569166" y="2239350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503468" y="265651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30" name="Shape 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089" y="2219100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Shape 131"/>
          <p:cNvSpPr/>
          <p:nvPr/>
        </p:nvSpPr>
        <p:spPr>
          <a:xfrm>
            <a:off x="215538" y="142595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기본 아이콘 설명</a:t>
            </a:r>
          </a:p>
        </p:txBody>
      </p:sp>
      <p:sp>
        <p:nvSpPr>
          <p:cNvPr id="132" name="Shape 132"/>
          <p:cNvSpPr/>
          <p:nvPr/>
        </p:nvSpPr>
        <p:spPr>
          <a:xfrm>
            <a:off x="438154" y="3390494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2991536" y="1503120"/>
            <a:ext cx="692926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마을에서 전쟁공방을 터치 시 나오는 정보 입니다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세부 정보 : 세부 정보 화면으로 이동 합니다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업그레이드 : 업그레이드 정보 화면으로 이동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5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제작 : 수성병기 </a:t>
            </a:r>
            <a:r>
              <a:rPr lang="en-US" sz="1200" u="sng">
                <a:solidFill>
                  <a:schemeClr val="accent5"/>
                </a:solidFill>
              </a:rPr>
              <a:t>제작</a:t>
            </a:r>
            <a:r>
              <a:rPr lang="en-US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UI로 이동합니다.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1007032" y="1675953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5" name="Shape 135"/>
          <p:cNvSpPr/>
          <p:nvPr/>
        </p:nvSpPr>
        <p:spPr>
          <a:xfrm>
            <a:off x="1087641" y="1432230"/>
            <a:ext cx="85008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136" name="Shape 136"/>
          <p:cNvCxnSpPr/>
          <p:nvPr/>
        </p:nvCxnSpPr>
        <p:spPr>
          <a:xfrm>
            <a:off x="1007032" y="1456424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7" name="Shape 137"/>
          <p:cNvCxnSpPr/>
          <p:nvPr/>
        </p:nvCxnSpPr>
        <p:spPr>
          <a:xfrm rot="-5400000">
            <a:off x="1897600" y="1570646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8" name="Shape 138"/>
          <p:cNvCxnSpPr/>
          <p:nvPr/>
        </p:nvCxnSpPr>
        <p:spPr>
          <a:xfrm rot="-5400000">
            <a:off x="920996" y="1564425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39" name="Shape 139"/>
          <p:cNvGrpSpPr/>
          <p:nvPr/>
        </p:nvGrpSpPr>
        <p:grpSpPr>
          <a:xfrm>
            <a:off x="2070971" y="859272"/>
            <a:ext cx="3835307" cy="674512"/>
            <a:chOff x="6975113" y="1300325"/>
            <a:chExt cx="3835307" cy="897776"/>
          </a:xfrm>
        </p:grpSpPr>
        <p:sp>
          <p:nvSpPr>
            <p:cNvPr id="140" name="Shape 140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건물 이름 정보를 알려줍니다</a:t>
              </a:r>
            </a:p>
          </p:txBody>
        </p:sp>
        <p:cxnSp>
          <p:nvCxnSpPr>
            <p:cNvPr id="141" name="Shape 141"/>
            <p:cNvCxnSpPr>
              <a:stCxn id="140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142" name="Shape 142"/>
          <p:cNvSpPr/>
          <p:nvPr/>
        </p:nvSpPr>
        <p:spPr>
          <a:xfrm>
            <a:off x="2994838" y="3468296"/>
            <a:ext cx="8341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업그레이드 시 ‘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무료 가속’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가능한 경우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아이콘은 5분 미만의 건설 시간이 남았을 시, 등장하는 아이콘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시 해당 건설 하는 시간을 무시 하고 바로 건설이 진행됩니다.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건설 시간은 VIP기능을 활성화 하였을 시, VIP등급에 따라 무료 건설 시간이 다릅니다.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무료 아이콘을 클릭 하여 건물 건설 완료 시 3초간 나오는 알림 팝업창이 나오도록 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2997282" y="4864737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전쟁공방 업그레이드 완료</a:t>
            </a:r>
          </a:p>
        </p:txBody>
      </p:sp>
      <p:cxnSp>
        <p:nvCxnSpPr>
          <p:cNvPr id="144" name="Shape 144"/>
          <p:cNvCxnSpPr/>
          <p:nvPr/>
        </p:nvCxnSpPr>
        <p:spPr>
          <a:xfrm flipH="1" rot="10800000">
            <a:off x="2991536" y="485540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5" name="Shape 145"/>
          <p:cNvCxnSpPr/>
          <p:nvPr/>
        </p:nvCxnSpPr>
        <p:spPr>
          <a:xfrm flipH="1" rot="10800000">
            <a:off x="3019350" y="527917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506" y="3558766"/>
            <a:ext cx="1463853" cy="147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56" y="4308401"/>
            <a:ext cx="1375301" cy="100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Shape 148"/>
          <p:cNvGrpSpPr/>
          <p:nvPr/>
        </p:nvGrpSpPr>
        <p:grpSpPr>
          <a:xfrm>
            <a:off x="1067308" y="5013810"/>
            <a:ext cx="834311" cy="121725"/>
            <a:chOff x="1005733" y="1878158"/>
            <a:chExt cx="834311" cy="121725"/>
          </a:xfrm>
        </p:grpSpPr>
        <p:sp>
          <p:nvSpPr>
            <p:cNvPr id="149" name="Shape 149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grpSp>
        <p:nvGrpSpPr>
          <p:cNvPr id="151" name="Shape 151"/>
          <p:cNvGrpSpPr/>
          <p:nvPr/>
        </p:nvGrpSpPr>
        <p:grpSpPr>
          <a:xfrm>
            <a:off x="1288850" y="3463213"/>
            <a:ext cx="503647" cy="466531"/>
            <a:chOff x="1288850" y="3614333"/>
            <a:chExt cx="503647" cy="466531"/>
          </a:xfrm>
        </p:grpSpPr>
        <p:sp>
          <p:nvSpPr>
            <p:cNvPr id="152" name="Shape 152"/>
            <p:cNvSpPr/>
            <p:nvPr/>
          </p:nvSpPr>
          <p:spPr>
            <a:xfrm>
              <a:off x="1288850" y="361433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28575">
              <a:solidFill>
                <a:srgbClr val="FFFFF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300055" y="3688982"/>
              <a:ext cx="492442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무료</a:t>
              </a:r>
            </a:p>
          </p:txBody>
        </p:sp>
      </p:grpSp>
      <p:grpSp>
        <p:nvGrpSpPr>
          <p:cNvPr id="154" name="Shape 154"/>
          <p:cNvGrpSpPr/>
          <p:nvPr/>
        </p:nvGrpSpPr>
        <p:grpSpPr>
          <a:xfrm>
            <a:off x="1885315" y="2485802"/>
            <a:ext cx="493846" cy="647995"/>
            <a:chOff x="569166" y="2239350"/>
            <a:chExt cx="493846" cy="647995"/>
          </a:xfrm>
        </p:grpSpPr>
        <p:sp>
          <p:nvSpPr>
            <p:cNvPr id="155" name="Shape 155"/>
            <p:cNvSpPr/>
            <p:nvPr/>
          </p:nvSpPr>
          <p:spPr>
            <a:xfrm>
              <a:off x="569166" y="2239350"/>
              <a:ext cx="493846" cy="466531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622627" y="2656514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제작</a:t>
              </a:r>
            </a:p>
          </p:txBody>
        </p:sp>
        <p:pic>
          <p:nvPicPr>
            <p:cNvPr id="157" name="Shape 1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6647" y="2291064"/>
              <a:ext cx="350753" cy="350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215538" y="142595"/>
            <a:ext cx="3512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건설 상태 아이콘 설명</a:t>
            </a:r>
          </a:p>
        </p:txBody>
      </p:sp>
      <p:sp>
        <p:nvSpPr>
          <p:cNvPr id="164" name="Shape 164"/>
          <p:cNvSpPr/>
          <p:nvPr/>
        </p:nvSpPr>
        <p:spPr>
          <a:xfrm>
            <a:off x="2885315" y="2289731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전쟁공방 건설 완료</a:t>
            </a:r>
          </a:p>
        </p:txBody>
      </p:sp>
      <p:cxnSp>
        <p:nvCxnSpPr>
          <p:cNvPr id="165" name="Shape 165"/>
          <p:cNvCxnSpPr/>
          <p:nvPr/>
        </p:nvCxnSpPr>
        <p:spPr>
          <a:xfrm flipH="1" rot="10800000">
            <a:off x="2879569" y="22804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6" name="Shape 166"/>
          <p:cNvCxnSpPr/>
          <p:nvPr/>
        </p:nvCxnSpPr>
        <p:spPr>
          <a:xfrm flipH="1" rot="10800000">
            <a:off x="2907383" y="270417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7" name="Shape 167"/>
          <p:cNvSpPr/>
          <p:nvPr/>
        </p:nvSpPr>
        <p:spPr>
          <a:xfrm>
            <a:off x="322333" y="806466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41" y="842762"/>
            <a:ext cx="1463853" cy="147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Shape 169"/>
          <p:cNvGrpSpPr/>
          <p:nvPr/>
        </p:nvGrpSpPr>
        <p:grpSpPr>
          <a:xfrm>
            <a:off x="387342" y="2015042"/>
            <a:ext cx="646331" cy="668246"/>
            <a:chOff x="387342" y="2015042"/>
            <a:chExt cx="646331" cy="668246"/>
          </a:xfrm>
        </p:grpSpPr>
        <p:sp>
          <p:nvSpPr>
            <p:cNvPr id="170" name="Shape 170"/>
            <p:cNvSpPr/>
            <p:nvPr/>
          </p:nvSpPr>
          <p:spPr>
            <a:xfrm>
              <a:off x="453041" y="203529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387342" y="2452457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72" name="Shape 1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8962" y="2015042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3" name="Shape 173"/>
          <p:cNvCxnSpPr/>
          <p:nvPr/>
        </p:nvCxnSpPr>
        <p:spPr>
          <a:xfrm>
            <a:off x="890905" y="1154548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4" name="Shape 174"/>
          <p:cNvSpPr/>
          <p:nvPr/>
        </p:nvSpPr>
        <p:spPr>
          <a:xfrm>
            <a:off x="1014462" y="910825"/>
            <a:ext cx="7594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전쟁공방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890905" y="920829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6" name="Shape 176"/>
          <p:cNvCxnSpPr/>
          <p:nvPr/>
        </p:nvCxnSpPr>
        <p:spPr>
          <a:xfrm rot="-5400000">
            <a:off x="1781474" y="1049240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7" name="Shape 177"/>
          <p:cNvCxnSpPr/>
          <p:nvPr/>
        </p:nvCxnSpPr>
        <p:spPr>
          <a:xfrm rot="-5400000">
            <a:off x="804870" y="1043019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78" name="Shape 178"/>
          <p:cNvGrpSpPr/>
          <p:nvPr/>
        </p:nvGrpSpPr>
        <p:grpSpPr>
          <a:xfrm>
            <a:off x="1840046" y="1931280"/>
            <a:ext cx="631557" cy="757907"/>
            <a:chOff x="1840046" y="1648680"/>
            <a:chExt cx="631557" cy="757907"/>
          </a:xfrm>
        </p:grpSpPr>
        <p:sp>
          <p:nvSpPr>
            <p:cNvPr id="179" name="Shape 179"/>
            <p:cNvSpPr/>
            <p:nvPr/>
          </p:nvSpPr>
          <p:spPr>
            <a:xfrm>
              <a:off x="1868116" y="1717944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919242" y="2175756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가속</a:t>
              </a:r>
            </a:p>
          </p:txBody>
        </p:sp>
        <p:pic>
          <p:nvPicPr>
            <p:cNvPr id="181" name="Shape 1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046" y="1648680"/>
              <a:ext cx="631557" cy="63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Shape 182"/>
          <p:cNvSpPr/>
          <p:nvPr/>
        </p:nvSpPr>
        <p:spPr>
          <a:xfrm>
            <a:off x="6323091" y="2354615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83" name="Shape 183"/>
          <p:cNvSpPr/>
          <p:nvPr/>
        </p:nvSpPr>
        <p:spPr>
          <a:xfrm>
            <a:off x="5673407" y="2392213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10115" y="3682660"/>
            <a:ext cx="2927605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작업을 즉시 완성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101013" y="509570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6016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/>
          <p:nvPr/>
        </p:nvSpPr>
        <p:spPr>
          <a:xfrm>
            <a:off x="1562563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88" name="Shape 188"/>
          <p:cNvSpPr/>
          <p:nvPr/>
        </p:nvSpPr>
        <p:spPr>
          <a:xfrm>
            <a:off x="1113425" y="5080466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189" name="Shape 189"/>
          <p:cNvSpPr/>
          <p:nvPr/>
        </p:nvSpPr>
        <p:spPr>
          <a:xfrm>
            <a:off x="2882871" y="846803"/>
            <a:ext cx="834185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업그레이드 상태에서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아이콘 : 즉시 아이콘 클릭 시 크라운을 소모 하여 바로 업그레이드 가능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 : 가속 아이콘을 클릭 시 가속 아이템 사용 팝업이 호출 됩니다. (자세한 내용은 다음 페이지에서 확인)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가속 아이콘의 경우 가속 아이템이 없는 경우 알림 팝업이 3초 동안 나오도록 처리.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완료 시 알림 팝업이 호출 되며, 3초간 유지 된 후, 사라집니다.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Shape 190"/>
          <p:cNvCxnSpPr>
            <a:endCxn id="184" idx="0"/>
          </p:cNvCxnSpPr>
          <p:nvPr/>
        </p:nvCxnSpPr>
        <p:spPr>
          <a:xfrm>
            <a:off x="1430418" y="2853760"/>
            <a:ext cx="343500" cy="828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91" name="Shape 191"/>
          <p:cNvSpPr/>
          <p:nvPr/>
        </p:nvSpPr>
        <p:spPr>
          <a:xfrm>
            <a:off x="253850" y="5736775"/>
            <a:ext cx="29963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건설 진행 중 상태의 경우 팝업 &gt;</a:t>
            </a:r>
          </a:p>
        </p:txBody>
      </p:sp>
      <p:sp>
        <p:nvSpPr>
          <p:cNvPr id="192" name="Shape 192"/>
          <p:cNvSpPr/>
          <p:nvPr/>
        </p:nvSpPr>
        <p:spPr>
          <a:xfrm>
            <a:off x="276806" y="6212932"/>
            <a:ext cx="93243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비용은 시간에 따라 모든 건물이 공통으로 사용 하게 되어집니다.</a:t>
            </a:r>
          </a:p>
        </p:txBody>
      </p:sp>
      <p:sp>
        <p:nvSpPr>
          <p:cNvPr id="193" name="Shape 193"/>
          <p:cNvSpPr/>
          <p:nvPr/>
        </p:nvSpPr>
        <p:spPr>
          <a:xfrm>
            <a:off x="5999657" y="2704174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194" name="Shape 194"/>
          <p:cNvCxnSpPr/>
          <p:nvPr/>
        </p:nvCxnSpPr>
        <p:spPr>
          <a:xfrm flipH="1" rot="10800000">
            <a:off x="5993912" y="269484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95" name="Shape 195"/>
          <p:cNvCxnSpPr/>
          <p:nvPr/>
        </p:nvCxnSpPr>
        <p:spPr>
          <a:xfrm flipH="1" rot="10800000">
            <a:off x="6006412" y="31479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6" name="Shape 196"/>
          <p:cNvSpPr/>
          <p:nvPr/>
        </p:nvSpPr>
        <p:spPr>
          <a:xfrm>
            <a:off x="9437434" y="2769058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97" name="Shape 197"/>
          <p:cNvSpPr/>
          <p:nvPr/>
        </p:nvSpPr>
        <p:spPr>
          <a:xfrm>
            <a:off x="8787750" y="2806656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120" y="1487141"/>
            <a:ext cx="1446799" cy="100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Shape 199"/>
          <p:cNvGrpSpPr/>
          <p:nvPr/>
        </p:nvGrpSpPr>
        <p:grpSpPr>
          <a:xfrm>
            <a:off x="1005733" y="2089661"/>
            <a:ext cx="834311" cy="121725"/>
            <a:chOff x="1005733" y="1878158"/>
            <a:chExt cx="834311" cy="121725"/>
          </a:xfrm>
        </p:grpSpPr>
        <p:sp>
          <p:nvSpPr>
            <p:cNvPr id="200" name="Shape 200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00:03:59</a:t>
              </a:r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1107191" y="2193780"/>
            <a:ext cx="646331" cy="660039"/>
            <a:chOff x="1107191" y="2026582"/>
            <a:chExt cx="646331" cy="660039"/>
          </a:xfrm>
        </p:grpSpPr>
        <p:sp>
          <p:nvSpPr>
            <p:cNvPr id="203" name="Shape 203"/>
            <p:cNvSpPr/>
            <p:nvPr/>
          </p:nvSpPr>
          <p:spPr>
            <a:xfrm>
              <a:off x="1107191" y="2455789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즉시가속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5825" y="2026582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Shape 2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5254" y="2041763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Shape 206"/>
            <p:cNvSpPr/>
            <p:nvPr/>
          </p:nvSpPr>
          <p:spPr>
            <a:xfrm>
              <a:off x="1197055" y="2264621"/>
              <a:ext cx="47961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5000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215538" y="142595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가속 아이템 사용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16" name="Shape 216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17" name="Shape 217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23" name="Shape 223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24" name="Shape 224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25" name="Shape 225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26" name="Shape 226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27" name="Shape 227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228" name="Shape 228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32" name="Shape 2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38" name="Shape 238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42" name="Shape 242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43" name="Shape 243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Shape 250"/>
          <p:cNvSpPr/>
          <p:nvPr/>
        </p:nvSpPr>
        <p:spPr>
          <a:xfrm>
            <a:off x="3187365" y="6284867"/>
            <a:ext cx="26741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중, 가속 메뉴 선택의 팝업 &gt;</a:t>
            </a:r>
          </a:p>
        </p:txBody>
      </p:sp>
      <p:sp>
        <p:nvSpPr>
          <p:cNvPr id="251" name="Shape 251"/>
          <p:cNvSpPr/>
          <p:nvPr/>
        </p:nvSpPr>
        <p:spPr>
          <a:xfrm>
            <a:off x="6417369" y="206260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252" name="Shape 252"/>
          <p:cNvSpPr/>
          <p:nvPr/>
        </p:nvSpPr>
        <p:spPr>
          <a:xfrm>
            <a:off x="6551230" y="769127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줄어드는 방식</a:t>
            </a:r>
          </a:p>
        </p:txBody>
      </p:sp>
      <p:sp>
        <p:nvSpPr>
          <p:cNvPr id="253" name="Shape 253"/>
          <p:cNvSpPr/>
          <p:nvPr/>
        </p:nvSpPr>
        <p:spPr>
          <a:xfrm>
            <a:off x="6347310" y="1342140"/>
            <a:ext cx="4515590" cy="167587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가속 아이템 (일반 가속 아이템, 건설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가속 아이템 (일반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기준은 일반 가속 아이템이 뒤로 나오도록 표시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같은 가속 아이템은 낮은 시간의 아이템 부터 정렬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254" name="Shape 254"/>
          <p:cNvCxnSpPr>
            <a:stCxn id="243" idx="3"/>
            <a:endCxn id="252" idx="1"/>
          </p:cNvCxnSpPr>
          <p:nvPr/>
        </p:nvCxnSpPr>
        <p:spPr>
          <a:xfrm flipH="1" rot="10800000">
            <a:off x="5892059" y="1017754"/>
            <a:ext cx="659100" cy="101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5" name="Shape 255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6341894" y="3168861"/>
            <a:ext cx="4515590" cy="100693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8PAGE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cxnSp>
        <p:nvCxnSpPr>
          <p:cNvPr id="257" name="Shape 257"/>
          <p:cNvCxnSpPr>
            <a:stCxn id="230" idx="3"/>
            <a:endCxn id="256" idx="1"/>
          </p:cNvCxnSpPr>
          <p:nvPr/>
        </p:nvCxnSpPr>
        <p:spPr>
          <a:xfrm>
            <a:off x="6017258" y="3572240"/>
            <a:ext cx="324600" cy="1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8" name="Shape 258"/>
          <p:cNvSpPr/>
          <p:nvPr/>
        </p:nvSpPr>
        <p:spPr>
          <a:xfrm>
            <a:off x="6417369" y="4224605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259" name="Shape 259"/>
          <p:cNvCxnSpPr>
            <a:stCxn id="231" idx="3"/>
            <a:endCxn id="258" idx="1"/>
          </p:cNvCxnSpPr>
          <p:nvPr/>
        </p:nvCxnSpPr>
        <p:spPr>
          <a:xfrm>
            <a:off x="5206426" y="4115146"/>
            <a:ext cx="1210800" cy="35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0" name="Shape 260"/>
          <p:cNvCxnSpPr>
            <a:stCxn id="228" idx="0"/>
            <a:endCxn id="251" idx="1"/>
          </p:cNvCxnSpPr>
          <p:nvPr/>
        </p:nvCxnSpPr>
        <p:spPr>
          <a:xfrm flipH="1" rot="10800000">
            <a:off x="4558903" y="454751"/>
            <a:ext cx="1858500" cy="103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1" name="Shape 261"/>
          <p:cNvCxnSpPr>
            <a:endCxn id="253" idx="1"/>
          </p:cNvCxnSpPr>
          <p:nvPr/>
        </p:nvCxnSpPr>
        <p:spPr>
          <a:xfrm flipH="1" rot="10800000">
            <a:off x="5436210" y="2180076"/>
            <a:ext cx="911100" cy="257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2" name="Shape 262"/>
          <p:cNvSpPr/>
          <p:nvPr/>
        </p:nvSpPr>
        <p:spPr>
          <a:xfrm>
            <a:off x="6453891" y="4815282"/>
            <a:ext cx="2927605" cy="1813293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Shape 263"/>
          <p:cNvCxnSpPr>
            <a:stCxn id="258" idx="3"/>
            <a:endCxn id="262" idx="3"/>
          </p:cNvCxnSpPr>
          <p:nvPr/>
        </p:nvCxnSpPr>
        <p:spPr>
          <a:xfrm flipH="1">
            <a:off x="9381497" y="4473109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4" name="Shape 264"/>
          <p:cNvSpPr/>
          <p:nvPr/>
        </p:nvSpPr>
        <p:spPr>
          <a:xfrm>
            <a:off x="7223961" y="6130212"/>
            <a:ext cx="1380931" cy="3079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73" name="Shape 273"/>
          <p:cNvSpPr/>
          <p:nvPr/>
        </p:nvSpPr>
        <p:spPr>
          <a:xfrm>
            <a:off x="4218869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74" name="Shape 274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4849641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80" name="Shape 280"/>
          <p:cNvSpPr/>
          <p:nvPr/>
        </p:nvSpPr>
        <p:spPr>
          <a:xfrm>
            <a:off x="5505891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81" name="Shape 281"/>
          <p:cNvSpPr/>
          <p:nvPr/>
        </p:nvSpPr>
        <p:spPr>
          <a:xfrm>
            <a:off x="6208798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82" name="Shape 282"/>
          <p:cNvSpPr/>
          <p:nvPr/>
        </p:nvSpPr>
        <p:spPr>
          <a:xfrm>
            <a:off x="6902385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84" name="Shape 284"/>
          <p:cNvGrpSpPr/>
          <p:nvPr/>
        </p:nvGrpSpPr>
        <p:grpSpPr>
          <a:xfrm>
            <a:off x="4287762" y="1491251"/>
            <a:ext cx="3020086" cy="2920326"/>
            <a:chOff x="1007929" y="1735975"/>
            <a:chExt cx="3020086" cy="2920326"/>
          </a:xfrm>
        </p:grpSpPr>
        <p:sp>
          <p:nvSpPr>
            <p:cNvPr id="285" name="Shape 285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89" name="Shape 28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Shape 29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Shape 292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95" name="Shape 295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99" name="Shape 299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00" name="Shape 300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1896544" y="1761002"/>
              <a:ext cx="13933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중...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Shape 307"/>
          <p:cNvSpPr/>
          <p:nvPr/>
        </p:nvSpPr>
        <p:spPr>
          <a:xfrm>
            <a:off x="5448330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215538" y="142595"/>
            <a:ext cx="3199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전쟁공방 시스템 키패드 처리</a:t>
            </a: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Shape 310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1" name="Shape 311"/>
          <p:cNvSpPr/>
          <p:nvPr/>
        </p:nvSpPr>
        <p:spPr>
          <a:xfrm>
            <a:off x="7721588" y="3973028"/>
            <a:ext cx="4016321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313" name="Shape 313"/>
          <p:cNvSpPr/>
          <p:nvPr/>
        </p:nvSpPr>
        <p:spPr>
          <a:xfrm>
            <a:off x="229632" y="2418593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Shape 314"/>
          <p:cNvCxnSpPr>
            <a:stCxn id="313" idx="3"/>
          </p:cNvCxnSpPr>
          <p:nvPr/>
        </p:nvCxnSpPr>
        <p:spPr>
          <a:xfrm>
            <a:off x="3880834" y="3184286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